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325" r:id="rId3"/>
    <p:sldId id="334" r:id="rId4"/>
    <p:sldId id="354" r:id="rId5"/>
    <p:sldId id="309" r:id="rId6"/>
    <p:sldId id="311" r:id="rId7"/>
    <p:sldId id="338" r:id="rId8"/>
    <p:sldId id="341" r:id="rId9"/>
    <p:sldId id="345" r:id="rId10"/>
    <p:sldId id="326" r:id="rId11"/>
    <p:sldId id="276" r:id="rId12"/>
    <p:sldId id="318" r:id="rId13"/>
    <p:sldId id="351" r:id="rId14"/>
    <p:sldId id="333" r:id="rId15"/>
    <p:sldId id="267" r:id="rId16"/>
    <p:sldId id="353" r:id="rId17"/>
    <p:sldId id="323" r:id="rId18"/>
    <p:sldId id="315" r:id="rId19"/>
    <p:sldId id="316" r:id="rId20"/>
    <p:sldId id="317" r:id="rId21"/>
    <p:sldId id="352" r:id="rId22"/>
    <p:sldId id="257" r:id="rId23"/>
    <p:sldId id="347" r:id="rId24"/>
    <p:sldId id="314" r:id="rId25"/>
    <p:sldId id="348" r:id="rId26"/>
    <p:sldId id="328" r:id="rId27"/>
    <p:sldId id="349" r:id="rId28"/>
    <p:sldId id="350" r:id="rId29"/>
    <p:sldId id="265" r:id="rId30"/>
    <p:sldId id="346" r:id="rId31"/>
    <p:sldId id="332" r:id="rId32"/>
    <p:sldId id="301" r:id="rId33"/>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F62E"/>
    <a:srgbClr val="DCE2EF"/>
    <a:srgbClr val="FF33CC"/>
    <a:srgbClr val="D8F1F4"/>
    <a:srgbClr val="99CCFF"/>
    <a:srgbClr val="268E9C"/>
    <a:srgbClr val="3D5185"/>
    <a:srgbClr val="0033CC"/>
    <a:srgbClr val="1D1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guide orient="horz" pos="2160"/>
        <p:guide pos="3840"/>
        <p:guide orient="horz" pos="22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E8AA5-F9D9-4B2E-9B4B-66C7257B1CF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0E9382D-7AA5-4374-AB80-69B90AFC1D06}">
      <dgm:prSet phldrT="[Text]"/>
      <dgm:spPr/>
      <dgm:t>
        <a:bodyPr/>
        <a:lstStyle/>
        <a:p>
          <a:r>
            <a:rPr lang="en-US" b="1" dirty="0">
              <a:solidFill>
                <a:srgbClr val="00B050"/>
              </a:solidFill>
            </a:rPr>
            <a:t>Pass</a:t>
          </a:r>
        </a:p>
        <a:p>
          <a:r>
            <a:rPr lang="en-US" b="1" dirty="0" smtClean="0">
              <a:solidFill>
                <a:srgbClr val="00B050"/>
              </a:solidFill>
            </a:rPr>
            <a:t>(LO </a:t>
          </a:r>
          <a:r>
            <a:rPr lang="en-US" b="1" dirty="0">
              <a:solidFill>
                <a:srgbClr val="00B050"/>
              </a:solidFill>
            </a:rPr>
            <a:t>example- Explain) </a:t>
          </a:r>
        </a:p>
      </dgm:t>
    </dgm:pt>
    <dgm:pt modelId="{676069FD-5CBB-45B7-AEAB-B7B85E8A7A43}" type="parTrans" cxnId="{F9E959B2-ABEB-4AE0-A0EE-536B500E8B59}">
      <dgm:prSet/>
      <dgm:spPr/>
      <dgm:t>
        <a:bodyPr/>
        <a:lstStyle/>
        <a:p>
          <a:endParaRPr lang="en-US"/>
        </a:p>
      </dgm:t>
    </dgm:pt>
    <dgm:pt modelId="{47BBD835-1B4E-4C9F-A06F-A5421F3F8082}" type="sibTrans" cxnId="{F9E959B2-ABEB-4AE0-A0EE-536B500E8B59}">
      <dgm:prSet/>
      <dgm:spPr/>
      <dgm:t>
        <a:bodyPr/>
        <a:lstStyle/>
        <a:p>
          <a:endParaRPr lang="en-US"/>
        </a:p>
      </dgm:t>
    </dgm:pt>
    <dgm:pt modelId="{D058D5D6-76CD-46F6-90A5-CCB675F1AB8F}">
      <dgm:prSet phldrT="[Text]"/>
      <dgm:spPr/>
      <dgm:t>
        <a:bodyPr/>
        <a:lstStyle/>
        <a:p>
          <a:r>
            <a:rPr lang="en-US" b="1" dirty="0">
              <a:solidFill>
                <a:srgbClr val="0033CC"/>
              </a:solidFill>
            </a:rPr>
            <a:t>Merit</a:t>
          </a:r>
        </a:p>
        <a:p>
          <a:r>
            <a:rPr lang="en-US" b="1" dirty="0" smtClean="0">
              <a:solidFill>
                <a:srgbClr val="0033CC"/>
              </a:solidFill>
            </a:rPr>
            <a:t>(LO </a:t>
          </a:r>
          <a:r>
            <a:rPr lang="en-US" b="1" dirty="0">
              <a:solidFill>
                <a:srgbClr val="0033CC"/>
              </a:solidFill>
            </a:rPr>
            <a:t>example- Analyze)</a:t>
          </a:r>
        </a:p>
      </dgm:t>
    </dgm:pt>
    <dgm:pt modelId="{25286637-D041-40FE-A50D-562E5DBB3071}" type="parTrans" cxnId="{D06F034B-E43E-4020-83B4-492F474E6DE6}">
      <dgm:prSet/>
      <dgm:spPr/>
      <dgm:t>
        <a:bodyPr/>
        <a:lstStyle/>
        <a:p>
          <a:endParaRPr lang="en-US"/>
        </a:p>
      </dgm:t>
    </dgm:pt>
    <dgm:pt modelId="{12E2115E-1E62-4F80-930D-A76E1F4B785E}" type="sibTrans" cxnId="{D06F034B-E43E-4020-83B4-492F474E6DE6}">
      <dgm:prSet/>
      <dgm:spPr/>
      <dgm:t>
        <a:bodyPr/>
        <a:lstStyle/>
        <a:p>
          <a:endParaRPr lang="en-US"/>
        </a:p>
      </dgm:t>
    </dgm:pt>
    <dgm:pt modelId="{26890944-40CA-421A-B157-4F370743DE6E}">
      <dgm:prSet phldrT="[Text]"/>
      <dgm:spPr/>
      <dgm:t>
        <a:bodyPr/>
        <a:lstStyle/>
        <a:p>
          <a:r>
            <a:rPr lang="en-US" b="1" dirty="0">
              <a:solidFill>
                <a:srgbClr val="FF33CC"/>
              </a:solidFill>
            </a:rPr>
            <a:t>Distinction</a:t>
          </a:r>
        </a:p>
        <a:p>
          <a:r>
            <a:rPr lang="en-US" b="1" dirty="0" smtClean="0">
              <a:solidFill>
                <a:srgbClr val="FF33CC"/>
              </a:solidFill>
            </a:rPr>
            <a:t>(LO </a:t>
          </a:r>
          <a:r>
            <a:rPr lang="en-US" b="1" dirty="0">
              <a:solidFill>
                <a:srgbClr val="FF33CC"/>
              </a:solidFill>
            </a:rPr>
            <a:t>example create/construct</a:t>
          </a:r>
          <a:r>
            <a:rPr lang="en-US" dirty="0"/>
            <a:t>)</a:t>
          </a:r>
        </a:p>
      </dgm:t>
    </dgm:pt>
    <dgm:pt modelId="{C6EAC68B-7DCD-4F2A-98B0-DE4C864BF2D4}" type="parTrans" cxnId="{2151D260-C046-427A-AEEB-CA9D22531FEB}">
      <dgm:prSet/>
      <dgm:spPr/>
      <dgm:t>
        <a:bodyPr/>
        <a:lstStyle/>
        <a:p>
          <a:endParaRPr lang="en-US"/>
        </a:p>
      </dgm:t>
    </dgm:pt>
    <dgm:pt modelId="{C77B092B-AC7F-4396-A183-D65C75A87774}" type="sibTrans" cxnId="{2151D260-C046-427A-AEEB-CA9D22531FEB}">
      <dgm:prSet/>
      <dgm:spPr/>
      <dgm:t>
        <a:bodyPr/>
        <a:lstStyle/>
        <a:p>
          <a:endParaRPr lang="en-US"/>
        </a:p>
      </dgm:t>
    </dgm:pt>
    <dgm:pt modelId="{B3E894B0-6DB6-4C8A-8902-23ED06A22BB3}" type="pres">
      <dgm:prSet presAssocID="{AE0E8AA5-F9D9-4B2E-9B4B-66C7257B1CF3}" presName="rootnode" presStyleCnt="0">
        <dgm:presLayoutVars>
          <dgm:chMax/>
          <dgm:chPref/>
          <dgm:dir/>
          <dgm:animLvl val="lvl"/>
        </dgm:presLayoutVars>
      </dgm:prSet>
      <dgm:spPr/>
      <dgm:t>
        <a:bodyPr/>
        <a:lstStyle/>
        <a:p>
          <a:endParaRPr lang="en-US"/>
        </a:p>
      </dgm:t>
    </dgm:pt>
    <dgm:pt modelId="{E534FAD8-DC5F-4956-92EA-43A7EFB794CC}" type="pres">
      <dgm:prSet presAssocID="{00E9382D-7AA5-4374-AB80-69B90AFC1D06}" presName="composite" presStyleCnt="0"/>
      <dgm:spPr/>
    </dgm:pt>
    <dgm:pt modelId="{D362A90B-6B4B-4DA8-8634-B6214E9D929E}" type="pres">
      <dgm:prSet presAssocID="{00E9382D-7AA5-4374-AB80-69B90AFC1D06}" presName="LShape" presStyleLbl="alignNode1" presStyleIdx="0" presStyleCnt="5"/>
      <dgm:spPr/>
    </dgm:pt>
    <dgm:pt modelId="{4979D085-ADF8-46A2-AC20-9E6D54B74090}" type="pres">
      <dgm:prSet presAssocID="{00E9382D-7AA5-4374-AB80-69B90AFC1D06}" presName="ParentText" presStyleLbl="revTx" presStyleIdx="0" presStyleCnt="3">
        <dgm:presLayoutVars>
          <dgm:chMax val="0"/>
          <dgm:chPref val="0"/>
          <dgm:bulletEnabled val="1"/>
        </dgm:presLayoutVars>
      </dgm:prSet>
      <dgm:spPr/>
      <dgm:t>
        <a:bodyPr/>
        <a:lstStyle/>
        <a:p>
          <a:endParaRPr lang="en-US"/>
        </a:p>
      </dgm:t>
    </dgm:pt>
    <dgm:pt modelId="{F87FD775-E0A7-4AAD-87EA-D90CD27C6386}" type="pres">
      <dgm:prSet presAssocID="{00E9382D-7AA5-4374-AB80-69B90AFC1D06}" presName="Triangle" presStyleLbl="alignNode1" presStyleIdx="1" presStyleCnt="5"/>
      <dgm:spPr/>
    </dgm:pt>
    <dgm:pt modelId="{94C16055-21E0-424F-9360-A7E0616E22A1}" type="pres">
      <dgm:prSet presAssocID="{47BBD835-1B4E-4C9F-A06F-A5421F3F8082}" presName="sibTrans" presStyleCnt="0"/>
      <dgm:spPr/>
    </dgm:pt>
    <dgm:pt modelId="{CBB71638-B64B-4D91-9417-9B78232432D5}" type="pres">
      <dgm:prSet presAssocID="{47BBD835-1B4E-4C9F-A06F-A5421F3F8082}" presName="space" presStyleCnt="0"/>
      <dgm:spPr/>
    </dgm:pt>
    <dgm:pt modelId="{25FADB0D-2D51-4F03-9BC6-E442F429E462}" type="pres">
      <dgm:prSet presAssocID="{D058D5D6-76CD-46F6-90A5-CCB675F1AB8F}" presName="composite" presStyleCnt="0"/>
      <dgm:spPr/>
    </dgm:pt>
    <dgm:pt modelId="{53CBE275-7A8B-4BA2-8B28-A611CF2A430C}" type="pres">
      <dgm:prSet presAssocID="{D058D5D6-76CD-46F6-90A5-CCB675F1AB8F}" presName="LShape" presStyleLbl="alignNode1" presStyleIdx="2" presStyleCnt="5"/>
      <dgm:spPr/>
    </dgm:pt>
    <dgm:pt modelId="{4AE531AF-79B5-45BD-83D3-53437D949D8B}" type="pres">
      <dgm:prSet presAssocID="{D058D5D6-76CD-46F6-90A5-CCB675F1AB8F}" presName="ParentText" presStyleLbl="revTx" presStyleIdx="1" presStyleCnt="3">
        <dgm:presLayoutVars>
          <dgm:chMax val="0"/>
          <dgm:chPref val="0"/>
          <dgm:bulletEnabled val="1"/>
        </dgm:presLayoutVars>
      </dgm:prSet>
      <dgm:spPr/>
      <dgm:t>
        <a:bodyPr/>
        <a:lstStyle/>
        <a:p>
          <a:endParaRPr lang="en-US"/>
        </a:p>
      </dgm:t>
    </dgm:pt>
    <dgm:pt modelId="{1F578C1F-1020-42CD-823F-D76BD8777566}" type="pres">
      <dgm:prSet presAssocID="{D058D5D6-76CD-46F6-90A5-CCB675F1AB8F}" presName="Triangle" presStyleLbl="alignNode1" presStyleIdx="3" presStyleCnt="5"/>
      <dgm:spPr/>
    </dgm:pt>
    <dgm:pt modelId="{1D1AF158-8544-48A0-9B4C-8B3D9A28F96E}" type="pres">
      <dgm:prSet presAssocID="{12E2115E-1E62-4F80-930D-A76E1F4B785E}" presName="sibTrans" presStyleCnt="0"/>
      <dgm:spPr/>
    </dgm:pt>
    <dgm:pt modelId="{0DC4360B-EADD-438D-905D-03D135FF6C67}" type="pres">
      <dgm:prSet presAssocID="{12E2115E-1E62-4F80-930D-A76E1F4B785E}" presName="space" presStyleCnt="0"/>
      <dgm:spPr/>
    </dgm:pt>
    <dgm:pt modelId="{BE4FD0CD-78AA-414C-AD7E-F04C6B6FFD53}" type="pres">
      <dgm:prSet presAssocID="{26890944-40CA-421A-B157-4F370743DE6E}" presName="composite" presStyleCnt="0"/>
      <dgm:spPr/>
    </dgm:pt>
    <dgm:pt modelId="{6A5DA506-AEE6-4391-B2BA-B211EAE1E5CC}" type="pres">
      <dgm:prSet presAssocID="{26890944-40CA-421A-B157-4F370743DE6E}" presName="LShape" presStyleLbl="alignNode1" presStyleIdx="4" presStyleCnt="5"/>
      <dgm:spPr/>
    </dgm:pt>
    <dgm:pt modelId="{BC5860FC-9048-4CB8-A449-E563D51F241F}" type="pres">
      <dgm:prSet presAssocID="{26890944-40CA-421A-B157-4F370743DE6E}" presName="ParentText" presStyleLbl="revTx" presStyleIdx="2" presStyleCnt="3">
        <dgm:presLayoutVars>
          <dgm:chMax val="0"/>
          <dgm:chPref val="0"/>
          <dgm:bulletEnabled val="1"/>
        </dgm:presLayoutVars>
      </dgm:prSet>
      <dgm:spPr/>
      <dgm:t>
        <a:bodyPr/>
        <a:lstStyle/>
        <a:p>
          <a:endParaRPr lang="en-US"/>
        </a:p>
      </dgm:t>
    </dgm:pt>
  </dgm:ptLst>
  <dgm:cxnLst>
    <dgm:cxn modelId="{D8AFDE61-954E-48B6-BE6B-D3DCE5EEC608}" type="presOf" srcId="{00E9382D-7AA5-4374-AB80-69B90AFC1D06}" destId="{4979D085-ADF8-46A2-AC20-9E6D54B74090}" srcOrd="0" destOrd="0" presId="urn:microsoft.com/office/officeart/2009/3/layout/StepUpProcess"/>
    <dgm:cxn modelId="{A8DB3747-0FDB-414E-AC29-3CE67249F42C}" type="presOf" srcId="{26890944-40CA-421A-B157-4F370743DE6E}" destId="{BC5860FC-9048-4CB8-A449-E563D51F241F}" srcOrd="0" destOrd="0" presId="urn:microsoft.com/office/officeart/2009/3/layout/StepUpProcess"/>
    <dgm:cxn modelId="{D06F034B-E43E-4020-83B4-492F474E6DE6}" srcId="{AE0E8AA5-F9D9-4B2E-9B4B-66C7257B1CF3}" destId="{D058D5D6-76CD-46F6-90A5-CCB675F1AB8F}" srcOrd="1" destOrd="0" parTransId="{25286637-D041-40FE-A50D-562E5DBB3071}" sibTransId="{12E2115E-1E62-4F80-930D-A76E1F4B785E}"/>
    <dgm:cxn modelId="{F9E959B2-ABEB-4AE0-A0EE-536B500E8B59}" srcId="{AE0E8AA5-F9D9-4B2E-9B4B-66C7257B1CF3}" destId="{00E9382D-7AA5-4374-AB80-69B90AFC1D06}" srcOrd="0" destOrd="0" parTransId="{676069FD-5CBB-45B7-AEAB-B7B85E8A7A43}" sibTransId="{47BBD835-1B4E-4C9F-A06F-A5421F3F8082}"/>
    <dgm:cxn modelId="{87AA71B5-0A41-4F00-8EE5-B1B7733CC76F}" type="presOf" srcId="{D058D5D6-76CD-46F6-90A5-CCB675F1AB8F}" destId="{4AE531AF-79B5-45BD-83D3-53437D949D8B}" srcOrd="0" destOrd="0" presId="urn:microsoft.com/office/officeart/2009/3/layout/StepUpProcess"/>
    <dgm:cxn modelId="{87C9F5C3-8F3C-4816-9AE4-06564B842B53}" type="presOf" srcId="{AE0E8AA5-F9D9-4B2E-9B4B-66C7257B1CF3}" destId="{B3E894B0-6DB6-4C8A-8902-23ED06A22BB3}" srcOrd="0" destOrd="0" presId="urn:microsoft.com/office/officeart/2009/3/layout/StepUpProcess"/>
    <dgm:cxn modelId="{2151D260-C046-427A-AEEB-CA9D22531FEB}" srcId="{AE0E8AA5-F9D9-4B2E-9B4B-66C7257B1CF3}" destId="{26890944-40CA-421A-B157-4F370743DE6E}" srcOrd="2" destOrd="0" parTransId="{C6EAC68B-7DCD-4F2A-98B0-DE4C864BF2D4}" sibTransId="{C77B092B-AC7F-4396-A183-D65C75A87774}"/>
    <dgm:cxn modelId="{2E5F6704-AA64-4BBB-8A6F-3B19DCBB97C1}" type="presParOf" srcId="{B3E894B0-6DB6-4C8A-8902-23ED06A22BB3}" destId="{E534FAD8-DC5F-4956-92EA-43A7EFB794CC}" srcOrd="0" destOrd="0" presId="urn:microsoft.com/office/officeart/2009/3/layout/StepUpProcess"/>
    <dgm:cxn modelId="{D4DB580E-5886-4481-AC0B-22E567B961CE}" type="presParOf" srcId="{E534FAD8-DC5F-4956-92EA-43A7EFB794CC}" destId="{D362A90B-6B4B-4DA8-8634-B6214E9D929E}" srcOrd="0" destOrd="0" presId="urn:microsoft.com/office/officeart/2009/3/layout/StepUpProcess"/>
    <dgm:cxn modelId="{5C6E730F-07BE-4FBB-96DC-783D640003AE}" type="presParOf" srcId="{E534FAD8-DC5F-4956-92EA-43A7EFB794CC}" destId="{4979D085-ADF8-46A2-AC20-9E6D54B74090}" srcOrd="1" destOrd="0" presId="urn:microsoft.com/office/officeart/2009/3/layout/StepUpProcess"/>
    <dgm:cxn modelId="{FEBEE77B-AC16-41BD-B933-6DBA2706C6AB}" type="presParOf" srcId="{E534FAD8-DC5F-4956-92EA-43A7EFB794CC}" destId="{F87FD775-E0A7-4AAD-87EA-D90CD27C6386}" srcOrd="2" destOrd="0" presId="urn:microsoft.com/office/officeart/2009/3/layout/StepUpProcess"/>
    <dgm:cxn modelId="{5FE42C8E-7F18-4BE9-9CE7-44A3FEB7933E}" type="presParOf" srcId="{B3E894B0-6DB6-4C8A-8902-23ED06A22BB3}" destId="{94C16055-21E0-424F-9360-A7E0616E22A1}" srcOrd="1" destOrd="0" presId="urn:microsoft.com/office/officeart/2009/3/layout/StepUpProcess"/>
    <dgm:cxn modelId="{17BC92A2-BAE5-4726-BBF2-24C6F4A61906}" type="presParOf" srcId="{94C16055-21E0-424F-9360-A7E0616E22A1}" destId="{CBB71638-B64B-4D91-9417-9B78232432D5}" srcOrd="0" destOrd="0" presId="urn:microsoft.com/office/officeart/2009/3/layout/StepUpProcess"/>
    <dgm:cxn modelId="{89F7EE98-8F44-40EC-B272-43493AFC6578}" type="presParOf" srcId="{B3E894B0-6DB6-4C8A-8902-23ED06A22BB3}" destId="{25FADB0D-2D51-4F03-9BC6-E442F429E462}" srcOrd="2" destOrd="0" presId="urn:microsoft.com/office/officeart/2009/3/layout/StepUpProcess"/>
    <dgm:cxn modelId="{E026919F-9B2F-445E-BAF5-32B017B42785}" type="presParOf" srcId="{25FADB0D-2D51-4F03-9BC6-E442F429E462}" destId="{53CBE275-7A8B-4BA2-8B28-A611CF2A430C}" srcOrd="0" destOrd="0" presId="urn:microsoft.com/office/officeart/2009/3/layout/StepUpProcess"/>
    <dgm:cxn modelId="{A44A0351-54A6-4E02-A5FC-D7055B9C7519}" type="presParOf" srcId="{25FADB0D-2D51-4F03-9BC6-E442F429E462}" destId="{4AE531AF-79B5-45BD-83D3-53437D949D8B}" srcOrd="1" destOrd="0" presId="urn:microsoft.com/office/officeart/2009/3/layout/StepUpProcess"/>
    <dgm:cxn modelId="{BE406476-A2F9-4DA7-A5F8-22A78D6A2F61}" type="presParOf" srcId="{25FADB0D-2D51-4F03-9BC6-E442F429E462}" destId="{1F578C1F-1020-42CD-823F-D76BD8777566}" srcOrd="2" destOrd="0" presId="urn:microsoft.com/office/officeart/2009/3/layout/StepUpProcess"/>
    <dgm:cxn modelId="{8E3D43BD-9C0D-48BB-82EF-648CDCA9C664}" type="presParOf" srcId="{B3E894B0-6DB6-4C8A-8902-23ED06A22BB3}" destId="{1D1AF158-8544-48A0-9B4C-8B3D9A28F96E}" srcOrd="3" destOrd="0" presId="urn:microsoft.com/office/officeart/2009/3/layout/StepUpProcess"/>
    <dgm:cxn modelId="{2FAB2DB4-BDB7-4161-AE76-3FFA09E0B6F3}" type="presParOf" srcId="{1D1AF158-8544-48A0-9B4C-8B3D9A28F96E}" destId="{0DC4360B-EADD-438D-905D-03D135FF6C67}" srcOrd="0" destOrd="0" presId="urn:microsoft.com/office/officeart/2009/3/layout/StepUpProcess"/>
    <dgm:cxn modelId="{11EA0AAD-E30F-4F17-983E-BB3D2C6A1037}" type="presParOf" srcId="{B3E894B0-6DB6-4C8A-8902-23ED06A22BB3}" destId="{BE4FD0CD-78AA-414C-AD7E-F04C6B6FFD53}" srcOrd="4" destOrd="0" presId="urn:microsoft.com/office/officeart/2009/3/layout/StepUpProcess"/>
    <dgm:cxn modelId="{E11FF162-31DF-441A-8C5E-5590DED0A69F}" type="presParOf" srcId="{BE4FD0CD-78AA-414C-AD7E-F04C6B6FFD53}" destId="{6A5DA506-AEE6-4391-B2BA-B211EAE1E5CC}" srcOrd="0" destOrd="0" presId="urn:microsoft.com/office/officeart/2009/3/layout/StepUpProcess"/>
    <dgm:cxn modelId="{F5406F73-EAF6-46C2-90EB-4C8DF2B5D539}" type="presParOf" srcId="{BE4FD0CD-78AA-414C-AD7E-F04C6B6FFD53}" destId="{BC5860FC-9048-4CB8-A449-E563D51F241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2A90B-6B4B-4DA8-8634-B6214E9D929E}">
      <dsp:nvSpPr>
        <dsp:cNvPr id="0" name=""/>
        <dsp:cNvSpPr/>
      </dsp:nvSpPr>
      <dsp:spPr>
        <a:xfrm rot="5400000">
          <a:off x="1414114" y="622296"/>
          <a:ext cx="1073797" cy="1786774"/>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9D085-ADF8-46A2-AC20-9E6D54B74090}">
      <dsp:nvSpPr>
        <dsp:cNvPr id="0" name=""/>
        <dsp:cNvSpPr/>
      </dsp:nvSpPr>
      <dsp:spPr>
        <a:xfrm>
          <a:off x="1234870" y="1156156"/>
          <a:ext cx="1613110" cy="141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00B050"/>
              </a:solidFill>
            </a:rPr>
            <a:t>Pass</a:t>
          </a:r>
        </a:p>
        <a:p>
          <a:pPr lvl="0" algn="l" defTabSz="622300">
            <a:lnSpc>
              <a:spcPct val="90000"/>
            </a:lnSpc>
            <a:spcBef>
              <a:spcPct val="0"/>
            </a:spcBef>
            <a:spcAft>
              <a:spcPct val="35000"/>
            </a:spcAft>
          </a:pPr>
          <a:r>
            <a:rPr lang="en-US" sz="1400" b="1" kern="1200" dirty="0" smtClean="0">
              <a:solidFill>
                <a:srgbClr val="00B050"/>
              </a:solidFill>
            </a:rPr>
            <a:t>(LO </a:t>
          </a:r>
          <a:r>
            <a:rPr lang="en-US" sz="1400" b="1" kern="1200" dirty="0">
              <a:solidFill>
                <a:srgbClr val="00B050"/>
              </a:solidFill>
            </a:rPr>
            <a:t>example- Explain) </a:t>
          </a:r>
        </a:p>
      </dsp:txBody>
      <dsp:txXfrm>
        <a:off x="1234870" y="1156156"/>
        <a:ext cx="1613110" cy="1413985"/>
      </dsp:txXfrm>
    </dsp:sp>
    <dsp:sp modelId="{F87FD775-E0A7-4AAD-87EA-D90CD27C6386}">
      <dsp:nvSpPr>
        <dsp:cNvPr id="0" name=""/>
        <dsp:cNvSpPr/>
      </dsp:nvSpPr>
      <dsp:spPr>
        <a:xfrm>
          <a:off x="2543620" y="490751"/>
          <a:ext cx="304360" cy="304360"/>
        </a:xfrm>
        <a:prstGeom prst="triangle">
          <a:avLst>
            <a:gd name="adj" fmla="val 10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BE275-7A8B-4BA2-8B28-A611CF2A430C}">
      <dsp:nvSpPr>
        <dsp:cNvPr id="0" name=""/>
        <dsp:cNvSpPr/>
      </dsp:nvSpPr>
      <dsp:spPr>
        <a:xfrm rot="5400000">
          <a:off x="3388876" y="133639"/>
          <a:ext cx="1073797" cy="1786774"/>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531AF-79B5-45BD-83D3-53437D949D8B}">
      <dsp:nvSpPr>
        <dsp:cNvPr id="0" name=""/>
        <dsp:cNvSpPr/>
      </dsp:nvSpPr>
      <dsp:spPr>
        <a:xfrm>
          <a:off x="3209632" y="667500"/>
          <a:ext cx="1613110" cy="141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0033CC"/>
              </a:solidFill>
            </a:rPr>
            <a:t>Merit</a:t>
          </a:r>
        </a:p>
        <a:p>
          <a:pPr lvl="0" algn="l" defTabSz="622300">
            <a:lnSpc>
              <a:spcPct val="90000"/>
            </a:lnSpc>
            <a:spcBef>
              <a:spcPct val="0"/>
            </a:spcBef>
            <a:spcAft>
              <a:spcPct val="35000"/>
            </a:spcAft>
          </a:pPr>
          <a:r>
            <a:rPr lang="en-US" sz="1400" b="1" kern="1200" dirty="0" smtClean="0">
              <a:solidFill>
                <a:srgbClr val="0033CC"/>
              </a:solidFill>
            </a:rPr>
            <a:t>(LO </a:t>
          </a:r>
          <a:r>
            <a:rPr lang="en-US" sz="1400" b="1" kern="1200" dirty="0">
              <a:solidFill>
                <a:srgbClr val="0033CC"/>
              </a:solidFill>
            </a:rPr>
            <a:t>example- Analyze)</a:t>
          </a:r>
        </a:p>
      </dsp:txBody>
      <dsp:txXfrm>
        <a:off x="3209632" y="667500"/>
        <a:ext cx="1613110" cy="1413985"/>
      </dsp:txXfrm>
    </dsp:sp>
    <dsp:sp modelId="{1F578C1F-1020-42CD-823F-D76BD8777566}">
      <dsp:nvSpPr>
        <dsp:cNvPr id="0" name=""/>
        <dsp:cNvSpPr/>
      </dsp:nvSpPr>
      <dsp:spPr>
        <a:xfrm>
          <a:off x="4518382" y="2094"/>
          <a:ext cx="304360" cy="304360"/>
        </a:xfrm>
        <a:prstGeom prst="triangle">
          <a:avLst>
            <a:gd name="adj" fmla="val 10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DA506-AEE6-4391-B2BA-B211EAE1E5CC}">
      <dsp:nvSpPr>
        <dsp:cNvPr id="0" name=""/>
        <dsp:cNvSpPr/>
      </dsp:nvSpPr>
      <dsp:spPr>
        <a:xfrm rot="5400000">
          <a:off x="5363638" y="-355017"/>
          <a:ext cx="1073797" cy="1786774"/>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860FC-9048-4CB8-A449-E563D51F241F}">
      <dsp:nvSpPr>
        <dsp:cNvPr id="0" name=""/>
        <dsp:cNvSpPr/>
      </dsp:nvSpPr>
      <dsp:spPr>
        <a:xfrm>
          <a:off x="5184395" y="178843"/>
          <a:ext cx="1613110" cy="141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FF33CC"/>
              </a:solidFill>
            </a:rPr>
            <a:t>Distinction</a:t>
          </a:r>
        </a:p>
        <a:p>
          <a:pPr lvl="0" algn="l" defTabSz="622300">
            <a:lnSpc>
              <a:spcPct val="90000"/>
            </a:lnSpc>
            <a:spcBef>
              <a:spcPct val="0"/>
            </a:spcBef>
            <a:spcAft>
              <a:spcPct val="35000"/>
            </a:spcAft>
          </a:pPr>
          <a:r>
            <a:rPr lang="en-US" sz="1400" b="1" kern="1200" dirty="0" smtClean="0">
              <a:solidFill>
                <a:srgbClr val="FF33CC"/>
              </a:solidFill>
            </a:rPr>
            <a:t>(LO </a:t>
          </a:r>
          <a:r>
            <a:rPr lang="en-US" sz="1400" b="1" kern="1200" dirty="0">
              <a:solidFill>
                <a:srgbClr val="FF33CC"/>
              </a:solidFill>
            </a:rPr>
            <a:t>example create/construct</a:t>
          </a:r>
          <a:r>
            <a:rPr lang="en-US" sz="1400" kern="1200" dirty="0"/>
            <a:t>)</a:t>
          </a:r>
        </a:p>
      </dsp:txBody>
      <dsp:txXfrm>
        <a:off x="5184395" y="178843"/>
        <a:ext cx="1613110" cy="141398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336" cy="497132"/>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idx="1"/>
          </p:nvPr>
        </p:nvSpPr>
        <p:spPr>
          <a:xfrm>
            <a:off x="3846991" y="0"/>
            <a:ext cx="2944336" cy="497132"/>
          </a:xfrm>
          <a:prstGeom prst="rect">
            <a:avLst/>
          </a:prstGeom>
        </p:spPr>
        <p:txBody>
          <a:bodyPr vert="horz" lIns="91403" tIns="45702" rIns="91403" bIns="45702" rtlCol="0"/>
          <a:lstStyle>
            <a:lvl1pPr algn="r">
              <a:defRPr sz="1200"/>
            </a:lvl1pPr>
          </a:lstStyle>
          <a:p>
            <a:fld id="{88DA9C7F-4B6E-4C36-A121-DF08148669E3}" type="datetimeFigureOut">
              <a:rPr lang="en-US" smtClean="0"/>
              <a:t>10/3/2022</a:t>
            </a:fld>
            <a:endParaRPr lang="en-US"/>
          </a:p>
        </p:txBody>
      </p:sp>
      <p:sp>
        <p:nvSpPr>
          <p:cNvPr id="4" name="Slide Image Placeholder 3"/>
          <p:cNvSpPr>
            <a:spLocks noGrp="1" noRot="1" noChangeAspect="1"/>
          </p:cNvSpPr>
          <p:nvPr>
            <p:ph type="sldImg" idx="2"/>
          </p:nvPr>
        </p:nvSpPr>
        <p:spPr>
          <a:xfrm>
            <a:off x="419100" y="1241425"/>
            <a:ext cx="5954713" cy="3351213"/>
          </a:xfrm>
          <a:prstGeom prst="rect">
            <a:avLst/>
          </a:prstGeom>
          <a:noFill/>
          <a:ln w="12700">
            <a:solidFill>
              <a:prstClr val="black"/>
            </a:solidFill>
          </a:ln>
        </p:spPr>
        <p:txBody>
          <a:bodyPr vert="horz" lIns="91403" tIns="45702" rIns="91403" bIns="45702" rtlCol="0" anchor="ctr"/>
          <a:lstStyle/>
          <a:p>
            <a:endParaRPr lang="en-US"/>
          </a:p>
        </p:txBody>
      </p:sp>
      <p:sp>
        <p:nvSpPr>
          <p:cNvPr id="5" name="Notes Placeholder 4"/>
          <p:cNvSpPr>
            <a:spLocks noGrp="1"/>
          </p:cNvSpPr>
          <p:nvPr>
            <p:ph type="body" sz="quarter" idx="3"/>
          </p:nvPr>
        </p:nvSpPr>
        <p:spPr>
          <a:xfrm>
            <a:off x="678975" y="4776300"/>
            <a:ext cx="5434965" cy="3908319"/>
          </a:xfrm>
          <a:prstGeom prst="rect">
            <a:avLst/>
          </a:prstGeom>
        </p:spPr>
        <p:txBody>
          <a:bodyPr vert="horz" lIns="91403" tIns="45702" rIns="91403" bIns="4570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7919"/>
            <a:ext cx="2944336" cy="497132"/>
          </a:xfrm>
          <a:prstGeom prst="rect">
            <a:avLst/>
          </a:prstGeom>
        </p:spPr>
        <p:txBody>
          <a:bodyPr vert="horz" lIns="91403" tIns="45702" rIns="91403" bIns="45702" rtlCol="0" anchor="b"/>
          <a:lstStyle>
            <a:lvl1pPr algn="l">
              <a:defRPr sz="1200"/>
            </a:lvl1pPr>
          </a:lstStyle>
          <a:p>
            <a:endParaRPr lang="en-US"/>
          </a:p>
        </p:txBody>
      </p:sp>
      <p:sp>
        <p:nvSpPr>
          <p:cNvPr id="7" name="Slide Number Placeholder 6"/>
          <p:cNvSpPr>
            <a:spLocks noGrp="1"/>
          </p:cNvSpPr>
          <p:nvPr>
            <p:ph type="sldNum" sz="quarter" idx="5"/>
          </p:nvPr>
        </p:nvSpPr>
        <p:spPr>
          <a:xfrm>
            <a:off x="3846991" y="9427919"/>
            <a:ext cx="2944336" cy="497132"/>
          </a:xfrm>
          <a:prstGeom prst="rect">
            <a:avLst/>
          </a:prstGeom>
        </p:spPr>
        <p:txBody>
          <a:bodyPr vert="horz" lIns="91403" tIns="45702" rIns="91403" bIns="45702" rtlCol="0" anchor="b"/>
          <a:lstStyle>
            <a:lvl1pPr algn="r">
              <a:defRPr sz="1200"/>
            </a:lvl1pPr>
          </a:lstStyle>
          <a:p>
            <a:fld id="{8CB0C038-D32D-4D93-AA8B-08C4998877CB}" type="slidenum">
              <a:rPr lang="en-US" smtClean="0"/>
              <a:t>‹#›</a:t>
            </a:fld>
            <a:endParaRPr lang="en-US"/>
          </a:p>
        </p:txBody>
      </p:sp>
    </p:spTree>
    <p:extLst>
      <p:ext uri="{BB962C8B-B14F-4D97-AF65-F5344CB8AC3E}">
        <p14:creationId xmlns:p14="http://schemas.microsoft.com/office/powerpoint/2010/main" val="8149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321" y="4373481"/>
            <a:ext cx="5482556" cy="4143296"/>
          </a:xfrm>
          <a:prstGeom prst="rect">
            <a:avLst/>
          </a:prstGeom>
          <a:noFill/>
          <a:ln>
            <a:noFill/>
          </a:ln>
        </p:spPr>
        <p:txBody>
          <a:bodyPr lIns="91388" tIns="91388" rIns="91388" bIns="91388" anchor="t" anchorCtr="0">
            <a:noAutofit/>
          </a:bodyPr>
          <a:lstStyle/>
          <a:p>
            <a:pPr>
              <a:buClr>
                <a:schemeClr val="dk1"/>
              </a:buClr>
              <a:buSzPct val="25000"/>
            </a:pPr>
            <a:endParaRPr dirty="0">
              <a:solidFill>
                <a:schemeClr val="dk1"/>
              </a:solidFill>
              <a:ea typeface="Open Sans" panose="020B0606030504020204" pitchFamily="34" charset="0"/>
              <a:sym typeface="Calibri"/>
            </a:endParaRPr>
          </a:p>
        </p:txBody>
      </p:sp>
      <p:sp>
        <p:nvSpPr>
          <p:cNvPr id="371" name="Shape 371"/>
          <p:cNvSpPr>
            <a:spLocks noGrp="1" noRot="1" noChangeAspect="1"/>
          </p:cNvSpPr>
          <p:nvPr>
            <p:ph type="sldImg" idx="2"/>
          </p:nvPr>
        </p:nvSpPr>
        <p:spPr>
          <a:xfrm>
            <a:off x="357188" y="690563"/>
            <a:ext cx="6138862" cy="34544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3721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57188" y="690563"/>
            <a:ext cx="6138862" cy="34544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321" y="4373481"/>
            <a:ext cx="5482556" cy="4143296"/>
          </a:xfrm>
          <a:prstGeom prst="rect">
            <a:avLst/>
          </a:prstGeom>
          <a:noFill/>
          <a:ln>
            <a:noFill/>
          </a:ln>
        </p:spPr>
        <p:txBody>
          <a:bodyPr lIns="91388" tIns="91388" rIns="91388" bIns="91388" anchor="t" anchorCtr="0">
            <a:noAutofit/>
          </a:bodyPr>
          <a:lstStyle/>
          <a:p>
            <a:pPr>
              <a:buClr>
                <a:schemeClr val="dk1"/>
              </a:buClr>
              <a:buSzPct val="25000"/>
            </a:pPr>
            <a:r>
              <a:rPr lang="en-GB" dirty="0">
                <a:solidFill>
                  <a:schemeClr val="dk1"/>
                </a:solidFill>
                <a:latin typeface="Open Sans"/>
                <a:ea typeface="Open Sans"/>
                <a:cs typeface="Open Sans"/>
                <a:sym typeface="Open Sans"/>
              </a:rPr>
              <a:t>The assignment brief must be:</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fit for purpose</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stretch and challenge students</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reflect the key elements</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enable students to achieve the learning outcomes at the highest grade.</a:t>
            </a:r>
          </a:p>
        </p:txBody>
      </p:sp>
      <p:sp>
        <p:nvSpPr>
          <p:cNvPr id="581" name="Shape 581"/>
          <p:cNvSpPr txBox="1">
            <a:spLocks noGrp="1"/>
          </p:cNvSpPr>
          <p:nvPr>
            <p:ph type="sldNum" idx="12"/>
          </p:nvPr>
        </p:nvSpPr>
        <p:spPr>
          <a:xfrm>
            <a:off x="3881892" y="8745362"/>
            <a:ext cx="2969717" cy="460366"/>
          </a:xfrm>
          <a:prstGeom prst="rect">
            <a:avLst/>
          </a:prstGeom>
          <a:noFill/>
          <a:ln>
            <a:noFill/>
          </a:ln>
        </p:spPr>
        <p:txBody>
          <a:bodyPr lIns="91388" tIns="45682" rIns="91388" bIns="45682" anchor="b" anchorCtr="0">
            <a:noAutofit/>
          </a:bodyPr>
          <a:lstStyle/>
          <a:p>
            <a:pPr>
              <a:buClr>
                <a:schemeClr val="dk1"/>
              </a:buClr>
              <a:buSzPct val="25000"/>
            </a:pPr>
            <a:fld id="{00000000-1234-1234-1234-123412341234}" type="slidenum">
              <a:rPr lang="en-GB">
                <a:solidFill>
                  <a:schemeClr val="dk1"/>
                </a:solidFill>
                <a:ea typeface="Open Sans" panose="020B0606030504020204" pitchFamily="34" charset="0"/>
                <a:sym typeface="Calibri"/>
              </a:rPr>
              <a:pPr>
                <a:buClr>
                  <a:schemeClr val="dk1"/>
                </a:buClr>
                <a:buSzPct val="25000"/>
              </a:pPr>
              <a:t>8</a:t>
            </a:fld>
            <a:endParaRPr lang="en-GB" dirty="0">
              <a:solidFill>
                <a:schemeClr val="dk1"/>
              </a:solidFill>
              <a:ea typeface="Open Sans" panose="020B0606030504020204" pitchFamily="34" charset="0"/>
              <a:sym typeface="Calibri"/>
            </a:endParaRPr>
          </a:p>
        </p:txBody>
      </p:sp>
    </p:spTree>
    <p:extLst>
      <p:ext uri="{BB962C8B-B14F-4D97-AF65-F5344CB8AC3E}">
        <p14:creationId xmlns:p14="http://schemas.microsoft.com/office/powerpoint/2010/main" val="194062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MS PGothic" charset="-128"/>
              </a:rPr>
              <a:t>The assignment brief is a written document given to students at the start of the assessment process for a unit</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It can be issued as hard copy and/or online but must be kept as a record of the assessment process</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The assignment is a written instruction for students to carry out a series of tasks/activities, through which they will produce evidence that will be assessed against the targeted assessment and grading criteria for a unit</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As BTECs are vocational qualifications, assessment should take place within a vocational scenario or context</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The design of the assignment tasks will enable students to produce works that is relevant, current, authentic, etc.</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653" indent="-285636">
              <a:spcBef>
                <a:spcPct val="30000"/>
              </a:spcBef>
              <a:defRPr sz="1200">
                <a:solidFill>
                  <a:schemeClr val="tx1"/>
                </a:solidFill>
                <a:latin typeface="Calibri" charset="0"/>
                <a:ea typeface="MS PGothic" charset="-128"/>
              </a:defRPr>
            </a:lvl2pPr>
            <a:lvl3pPr marL="1142543" indent="-228509">
              <a:spcBef>
                <a:spcPct val="30000"/>
              </a:spcBef>
              <a:defRPr sz="1200">
                <a:solidFill>
                  <a:schemeClr val="tx1"/>
                </a:solidFill>
                <a:latin typeface="Calibri" charset="0"/>
                <a:ea typeface="MS PGothic" charset="-128"/>
              </a:defRPr>
            </a:lvl3pPr>
            <a:lvl4pPr marL="1599560" indent="-228509">
              <a:spcBef>
                <a:spcPct val="30000"/>
              </a:spcBef>
              <a:defRPr sz="1200">
                <a:solidFill>
                  <a:schemeClr val="tx1"/>
                </a:solidFill>
                <a:latin typeface="Calibri" charset="0"/>
                <a:ea typeface="MS PGothic" charset="-128"/>
              </a:defRPr>
            </a:lvl4pPr>
            <a:lvl5pPr marL="2056577" indent="-228509">
              <a:spcBef>
                <a:spcPct val="30000"/>
              </a:spcBef>
              <a:defRPr sz="1200">
                <a:solidFill>
                  <a:schemeClr val="tx1"/>
                </a:solidFill>
                <a:latin typeface="Calibri" charset="0"/>
                <a:ea typeface="MS PGothic" charset="-128"/>
              </a:defRPr>
            </a:lvl5pPr>
            <a:lvl6pPr marL="2513594" indent="-228509" eaLnBrk="0" fontAlgn="base" hangingPunct="0">
              <a:spcBef>
                <a:spcPct val="30000"/>
              </a:spcBef>
              <a:spcAft>
                <a:spcPct val="0"/>
              </a:spcAft>
              <a:defRPr sz="1200">
                <a:solidFill>
                  <a:schemeClr val="tx1"/>
                </a:solidFill>
                <a:latin typeface="Calibri" charset="0"/>
                <a:ea typeface="MS PGothic" charset="-128"/>
              </a:defRPr>
            </a:lvl6pPr>
            <a:lvl7pPr marL="2970611" indent="-228509" eaLnBrk="0" fontAlgn="base" hangingPunct="0">
              <a:spcBef>
                <a:spcPct val="30000"/>
              </a:spcBef>
              <a:spcAft>
                <a:spcPct val="0"/>
              </a:spcAft>
              <a:defRPr sz="1200">
                <a:solidFill>
                  <a:schemeClr val="tx1"/>
                </a:solidFill>
                <a:latin typeface="Calibri" charset="0"/>
                <a:ea typeface="MS PGothic" charset="-128"/>
              </a:defRPr>
            </a:lvl7pPr>
            <a:lvl8pPr marL="3427628" indent="-228509" eaLnBrk="0" fontAlgn="base" hangingPunct="0">
              <a:spcBef>
                <a:spcPct val="30000"/>
              </a:spcBef>
              <a:spcAft>
                <a:spcPct val="0"/>
              </a:spcAft>
              <a:defRPr sz="1200">
                <a:solidFill>
                  <a:schemeClr val="tx1"/>
                </a:solidFill>
                <a:latin typeface="Calibri" charset="0"/>
                <a:ea typeface="MS PGothic" charset="-128"/>
              </a:defRPr>
            </a:lvl8pPr>
            <a:lvl9pPr marL="3884646" indent="-228509"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CAA0CB3-0B5A-8448-BEB3-9B11CF0B869B}" type="slidenum">
              <a:rPr lang="en-US" altLang="en-US" sz="1300">
                <a:latin typeface="Soho Pro Heavy" charset="0"/>
              </a:rPr>
              <a:pPr>
                <a:spcBef>
                  <a:spcPct val="0"/>
                </a:spcBef>
              </a:pPr>
              <a:t>12</a:t>
            </a:fld>
            <a:endParaRPr lang="en-US" altLang="en-US" sz="1300" dirty="0">
              <a:latin typeface="Soho Pro Heavy" charset="0"/>
            </a:endParaRPr>
          </a:p>
        </p:txBody>
      </p:sp>
    </p:spTree>
    <p:extLst>
      <p:ext uri="{BB962C8B-B14F-4D97-AF65-F5344CB8AC3E}">
        <p14:creationId xmlns:p14="http://schemas.microsoft.com/office/powerpoint/2010/main" val="55561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of mastery model of assessment. Use quiz on next slide to discuss the achievement of unit grades. Stress the fact that the lowest achievement in a single learning outcome will set the overall unit achievement. This is not new. This has been the assessment model for HNs for some time.</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406184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57188" y="690563"/>
            <a:ext cx="6138862" cy="34544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321" y="4373481"/>
            <a:ext cx="5482556" cy="4143296"/>
          </a:xfrm>
          <a:prstGeom prst="rect">
            <a:avLst/>
          </a:prstGeom>
          <a:noFill/>
          <a:ln>
            <a:noFill/>
          </a:ln>
        </p:spPr>
        <p:txBody>
          <a:bodyPr lIns="91388" tIns="91388" rIns="91388" bIns="91388" anchor="t" anchorCtr="0">
            <a:noAutofit/>
          </a:bodyPr>
          <a:lstStyle/>
          <a:p>
            <a:pPr>
              <a:buClr>
                <a:schemeClr val="dk1"/>
              </a:buClr>
              <a:buSzPct val="25000"/>
            </a:pPr>
            <a:r>
              <a:rPr lang="en-GB" dirty="0">
                <a:solidFill>
                  <a:schemeClr val="dk1"/>
                </a:solidFill>
                <a:latin typeface="Open Sans"/>
                <a:ea typeface="Open Sans"/>
                <a:cs typeface="Open Sans"/>
                <a:sym typeface="Open Sans"/>
              </a:rPr>
              <a:t>The assignment brief must be:</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fit for purpose</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stretch and challenge students</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reflect the key elements</a:t>
            </a:r>
          </a:p>
          <a:p>
            <a:pPr marL="660136" indent="-279288">
              <a:buClr>
                <a:schemeClr val="dk1"/>
              </a:buClr>
              <a:buSzPct val="100000"/>
              <a:buFont typeface="Arial"/>
              <a:buChar char="•"/>
            </a:pPr>
            <a:r>
              <a:rPr lang="en-GB" dirty="0">
                <a:solidFill>
                  <a:schemeClr val="dk1"/>
                </a:solidFill>
                <a:latin typeface="Open Sans"/>
                <a:ea typeface="Open Sans"/>
                <a:cs typeface="Open Sans"/>
                <a:sym typeface="Open Sans"/>
              </a:rPr>
              <a:t>enable students to achieve the learning outcomes at the highest grade.</a:t>
            </a:r>
          </a:p>
        </p:txBody>
      </p:sp>
      <p:sp>
        <p:nvSpPr>
          <p:cNvPr id="581" name="Shape 581"/>
          <p:cNvSpPr txBox="1">
            <a:spLocks noGrp="1"/>
          </p:cNvSpPr>
          <p:nvPr>
            <p:ph type="sldNum" idx="12"/>
          </p:nvPr>
        </p:nvSpPr>
        <p:spPr>
          <a:xfrm>
            <a:off x="3881892" y="8745362"/>
            <a:ext cx="2969717" cy="460366"/>
          </a:xfrm>
          <a:prstGeom prst="rect">
            <a:avLst/>
          </a:prstGeom>
          <a:noFill/>
          <a:ln>
            <a:noFill/>
          </a:ln>
        </p:spPr>
        <p:txBody>
          <a:bodyPr lIns="91388" tIns="45682" rIns="91388" bIns="45682" anchor="b" anchorCtr="0">
            <a:noAutofit/>
          </a:bodyPr>
          <a:lstStyle/>
          <a:p>
            <a:pPr>
              <a:buClr>
                <a:schemeClr val="dk1"/>
              </a:buClr>
              <a:buSzPct val="25000"/>
            </a:pPr>
            <a:fld id="{00000000-1234-1234-1234-123412341234}" type="slidenum">
              <a:rPr lang="en-GB">
                <a:solidFill>
                  <a:schemeClr val="dk1"/>
                </a:solidFill>
                <a:ea typeface="Open Sans" panose="020B0606030504020204" pitchFamily="34" charset="0"/>
                <a:sym typeface="Calibri"/>
              </a:rPr>
              <a:pPr>
                <a:buClr>
                  <a:schemeClr val="dk1"/>
                </a:buClr>
                <a:buSzPct val="25000"/>
              </a:pPr>
              <a:t>17</a:t>
            </a:fld>
            <a:endParaRPr lang="en-GB" dirty="0">
              <a:solidFill>
                <a:schemeClr val="dk1"/>
              </a:solidFill>
              <a:ea typeface="Open Sans" panose="020B0606030504020204" pitchFamily="34" charset="0"/>
              <a:sym typeface="Calibri"/>
            </a:endParaRPr>
          </a:p>
        </p:txBody>
      </p:sp>
    </p:spTree>
    <p:extLst>
      <p:ext uri="{BB962C8B-B14F-4D97-AF65-F5344CB8AC3E}">
        <p14:creationId xmlns:p14="http://schemas.microsoft.com/office/powerpoint/2010/main" val="24497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use some of the other ‘key terms’ to help the student recognise the ‘critical’ things that they should consider when developing their work.</a:t>
            </a:r>
          </a:p>
          <a:p>
            <a:endParaRPr lang="en-GB" dirty="0"/>
          </a:p>
          <a:p>
            <a:r>
              <a:rPr lang="en-GB" dirty="0"/>
              <a:t>---</a:t>
            </a:r>
          </a:p>
          <a:p>
            <a:endParaRPr lang="en-GB" dirty="0"/>
          </a:p>
          <a:p>
            <a:r>
              <a:rPr lang="en-GB" dirty="0"/>
              <a:t>This approach to assignments encourages the student to analyse the brief to understand ways of attempting higher level achievement. It is also more in keeping with professional context.</a:t>
            </a:r>
          </a:p>
          <a:p>
            <a:endParaRPr lang="en-GB" dirty="0"/>
          </a:p>
          <a:p>
            <a:r>
              <a:rPr lang="en-GB" dirty="0"/>
              <a:t>In professional contexts, the brief is not presented as a series of ‘tasks’ (as assignments in the QCF would have done). Rather, an employer or a client states what they want, and it is part of the role of the professional to understand expectations of quality within the brief. So, this approach to assignment writing also provides the student with some additional skills development in understanding how to read and analyse a brief.</a:t>
            </a:r>
          </a:p>
          <a:p>
            <a:endParaRPr lang="en-GB" dirty="0"/>
          </a:p>
          <a:p>
            <a:r>
              <a:rPr lang="en-GB" dirty="0"/>
              <a:t>Use online chat to get delegates to discuss whether this is an approach that they can see working with their students.</a:t>
            </a:r>
          </a:p>
        </p:txBody>
      </p:sp>
      <p:sp>
        <p:nvSpPr>
          <p:cNvPr id="4" name="Slide Number Placeholder 3"/>
          <p:cNvSpPr>
            <a:spLocks noGrp="1"/>
          </p:cNvSpPr>
          <p:nvPr>
            <p:ph type="sldNum" sz="quarter" idx="10"/>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61259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0ab7459e8_0_101:notes"/>
          <p:cNvSpPr>
            <a:spLocks noGrp="1" noRot="1" noChangeAspect="1"/>
          </p:cNvSpPr>
          <p:nvPr>
            <p:ph type="sldImg" idx="2"/>
          </p:nvPr>
        </p:nvSpPr>
        <p:spPr>
          <a:xfrm>
            <a:off x="379413"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0ab7459e8_0_101:notes"/>
          <p:cNvSpPr txBox="1">
            <a:spLocks noGrp="1"/>
          </p:cNvSpPr>
          <p:nvPr>
            <p:ph type="body" idx="1"/>
          </p:nvPr>
        </p:nvSpPr>
        <p:spPr>
          <a:xfrm>
            <a:off x="685319" y="4342705"/>
            <a:ext cx="5482557" cy="4114142"/>
          </a:xfrm>
          <a:prstGeom prst="rect">
            <a:avLst/>
          </a:prstGeom>
        </p:spPr>
        <p:txBody>
          <a:bodyPr spcFirstLastPara="1" wrap="square" lIns="91388" tIns="91388" rIns="91388" bIns="91388" anchor="t" anchorCtr="0">
            <a:noAutofit/>
          </a:bodyPr>
          <a:lstStyle/>
          <a:p>
            <a:endParaRPr/>
          </a:p>
        </p:txBody>
      </p:sp>
    </p:spTree>
    <p:extLst>
      <p:ext uri="{BB962C8B-B14F-4D97-AF65-F5344CB8AC3E}">
        <p14:creationId xmlns:p14="http://schemas.microsoft.com/office/powerpoint/2010/main" val="295331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66:notes"/>
          <p:cNvSpPr>
            <a:spLocks noGrp="1" noRot="1" noChangeAspect="1"/>
          </p:cNvSpPr>
          <p:nvPr>
            <p:ph type="sldImg" idx="2"/>
          </p:nvPr>
        </p:nvSpPr>
        <p:spPr>
          <a:xfrm>
            <a:off x="-249238" y="782638"/>
            <a:ext cx="6961188" cy="39163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2" name="Google Shape;842;p66:notes"/>
          <p:cNvSpPr txBox="1">
            <a:spLocks noGrp="1"/>
          </p:cNvSpPr>
          <p:nvPr>
            <p:ph type="body" idx="1"/>
          </p:nvPr>
        </p:nvSpPr>
        <p:spPr>
          <a:xfrm>
            <a:off x="646065" y="4957441"/>
            <a:ext cx="5170060" cy="4696433"/>
          </a:xfrm>
          <a:prstGeom prst="rect">
            <a:avLst/>
          </a:prstGeom>
          <a:noFill/>
          <a:ln>
            <a:noFill/>
          </a:ln>
        </p:spPr>
        <p:txBody>
          <a:bodyPr spcFirstLastPara="1" wrap="square" lIns="96611" tIns="48306" rIns="96611" bIns="48306" anchor="t" anchorCtr="0">
            <a:noAutofit/>
          </a:bodyPr>
          <a:lstStyle/>
          <a:p>
            <a:r>
              <a:rPr lang="en-US" dirty="0">
                <a:solidFill>
                  <a:schemeClr val="dk1"/>
                </a:solidFill>
                <a:ea typeface="Open Sans" panose="020B0606030504020204" pitchFamily="34" charset="0"/>
                <a:sym typeface="Calibri"/>
              </a:rPr>
              <a:t>Using the handout, have the delegates work in subject-related groups to develop a vocational scenario for a unit of their choice. Have a couple of groups share their scenario and get the rest of the group to comment on its appropriateness. Does it give the student a clear role, at the appropriate level? Does it give a relevant and up-to-date context? Is the overall presented clearly?</a:t>
            </a:r>
            <a:endParaRPr dirty="0">
              <a:solidFill>
                <a:schemeClr val="dk1"/>
              </a:solidFill>
              <a:ea typeface="Open Sans" panose="020B0606030504020204" pitchFamily="34" charset="0"/>
              <a:sym typeface="Calibri"/>
            </a:endParaRPr>
          </a:p>
          <a:p>
            <a:pPr>
              <a:spcBef>
                <a:spcPts val="360"/>
              </a:spcBef>
            </a:pPr>
            <a:endParaRPr dirty="0">
              <a:solidFill>
                <a:schemeClr val="dk1"/>
              </a:solidFill>
              <a:ea typeface="Open Sans" panose="020B0606030504020204" pitchFamily="34" charset="0"/>
              <a:sym typeface="Calibri"/>
            </a:endParaRPr>
          </a:p>
        </p:txBody>
      </p:sp>
      <p:sp>
        <p:nvSpPr>
          <p:cNvPr id="843" name="Google Shape;843;p66:notes"/>
          <p:cNvSpPr txBox="1">
            <a:spLocks noGrp="1"/>
          </p:cNvSpPr>
          <p:nvPr>
            <p:ph type="sldNum" idx="12"/>
          </p:nvPr>
        </p:nvSpPr>
        <p:spPr>
          <a:xfrm>
            <a:off x="3659499" y="9913187"/>
            <a:ext cx="2801153" cy="522014"/>
          </a:xfrm>
          <a:prstGeom prst="rect">
            <a:avLst/>
          </a:prstGeom>
          <a:noFill/>
          <a:ln>
            <a:noFill/>
          </a:ln>
        </p:spPr>
        <p:txBody>
          <a:bodyPr spcFirstLastPara="1" wrap="square" lIns="96611" tIns="48306" rIns="96611" bIns="48306" anchor="b" anchorCtr="0">
            <a:noAutofit/>
          </a:bodyPr>
          <a:lstStyle/>
          <a:p>
            <a:fld id="{00000000-1234-1234-1234-123412341234}" type="slidenum">
              <a:rPr lang="en-GB" sz="1300">
                <a:solidFill>
                  <a:schemeClr val="dk1"/>
                </a:solidFill>
                <a:ea typeface="Open Sans" panose="020B0606030504020204" pitchFamily="34" charset="0"/>
                <a:sym typeface="Arial"/>
              </a:rPr>
              <a:pPr/>
              <a:t>31</a:t>
            </a:fld>
            <a:endParaRPr sz="1300" dirty="0">
              <a:solidFill>
                <a:schemeClr val="dk1"/>
              </a:solidFill>
              <a:ea typeface="Open Sans" panose="020B0606030504020204" pitchFamily="34" charset="0"/>
              <a:sym typeface="Arial"/>
            </a:endParaRPr>
          </a:p>
        </p:txBody>
      </p:sp>
    </p:spTree>
    <p:extLst>
      <p:ext uri="{BB962C8B-B14F-4D97-AF65-F5344CB8AC3E}">
        <p14:creationId xmlns:p14="http://schemas.microsoft.com/office/powerpoint/2010/main" val="94875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DC36F7-CBB2-4962-87C1-28F71F301449}"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2A1E0AD-412A-48AD-88AD-6141E5DAA1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C36F7-CBB2-4962-87C1-28F71F301449}"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C36F7-CBB2-4962-87C1-28F71F301449}"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381"/>
        <p:cNvGrpSpPr/>
        <p:nvPr/>
      </p:nvGrpSpPr>
      <p:grpSpPr>
        <a:xfrm>
          <a:off x="0" y="0"/>
          <a:ext cx="0" cy="0"/>
          <a:chOff x="0" y="0"/>
          <a:chExt cx="0" cy="0"/>
        </a:xfrm>
      </p:grpSpPr>
      <p:sp>
        <p:nvSpPr>
          <p:cNvPr id="382" name="Google Shape;382;p90"/>
          <p:cNvSpPr txBox="1">
            <a:spLocks noGrp="1"/>
          </p:cNvSpPr>
          <p:nvPr>
            <p:ph type="title"/>
          </p:nvPr>
        </p:nvSpPr>
        <p:spPr>
          <a:xfrm>
            <a:off x="630792" y="418050"/>
            <a:ext cx="5960200" cy="1144958"/>
          </a:xfrm>
          <a:prstGeom prst="rect">
            <a:avLst/>
          </a:prstGeom>
          <a:noFill/>
          <a:ln>
            <a:noFill/>
          </a:ln>
        </p:spPr>
        <p:txBody>
          <a:bodyPr spcFirstLastPara="1" wrap="square" lIns="0" tIns="0" rIns="0" bIns="0" anchor="t" anchorCtr="0"/>
          <a:lstStyle>
            <a:lvl1pPr marR="0" lvl="0" algn="l" rtl="0">
              <a:lnSpc>
                <a:spcPct val="111111"/>
              </a:lnSpc>
              <a:spcBef>
                <a:spcPts val="0"/>
              </a:spcBef>
              <a:spcAft>
                <a:spcPts val="0"/>
              </a:spcAft>
              <a:buClr>
                <a:schemeClr val="dk2"/>
              </a:buClr>
              <a:buSzPts val="2700"/>
              <a:buFont typeface="Arial"/>
              <a:buNone/>
              <a:defRPr sz="27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3" name="Google Shape;383;p90"/>
          <p:cNvSpPr txBox="1">
            <a:spLocks noGrp="1"/>
          </p:cNvSpPr>
          <p:nvPr>
            <p:ph type="body" idx="1"/>
          </p:nvPr>
        </p:nvSpPr>
        <p:spPr>
          <a:xfrm>
            <a:off x="630792" y="1695452"/>
            <a:ext cx="6015565" cy="3124201"/>
          </a:xfrm>
          <a:prstGeom prst="rect">
            <a:avLst/>
          </a:prstGeom>
          <a:noFill/>
          <a:ln>
            <a:noFill/>
          </a:ln>
        </p:spPr>
        <p:txBody>
          <a:bodyPr spcFirstLastPara="1" wrap="square" lIns="0" tIns="0" rIns="0" bIns="0" anchor="t" anchorCtr="0"/>
          <a:lstStyle>
            <a:lvl1pPr marL="457200" marR="0" lvl="0" indent="-228600" algn="l" rtl="0">
              <a:lnSpc>
                <a:spcPct val="122222"/>
              </a:lnSpc>
              <a:spcBef>
                <a:spcPts val="1000"/>
              </a:spcBef>
              <a:spcAft>
                <a:spcPts val="0"/>
              </a:spcAft>
              <a:buClr>
                <a:schemeClr val="dk1"/>
              </a:buClr>
              <a:buSzPts val="1350"/>
              <a:buFont typeface="Arial"/>
              <a:buNone/>
              <a:defRPr sz="1350" b="0" i="0" u="none" strike="noStrike" cap="none">
                <a:solidFill>
                  <a:srgbClr val="000000"/>
                </a:solidFill>
                <a:latin typeface="Arial"/>
                <a:ea typeface="Arial"/>
                <a:cs typeface="Arial"/>
                <a:sym typeface="Arial"/>
              </a:defRPr>
            </a:lvl1pPr>
            <a:lvl2pPr marL="914400" marR="0" lvl="1" indent="-228600" algn="l" rtl="0">
              <a:lnSpc>
                <a:spcPct val="133333"/>
              </a:lnSpc>
              <a:spcBef>
                <a:spcPts val="1276"/>
              </a:spcBef>
              <a:spcAft>
                <a:spcPts val="0"/>
              </a:spcAft>
              <a:buClr>
                <a:srgbClr val="000000"/>
              </a:buClr>
              <a:buSzPts val="900"/>
              <a:buFont typeface="Arial"/>
              <a:buNone/>
              <a:defRPr sz="900" b="0" i="1"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4" name="Google Shape;384;p90"/>
          <p:cNvSpPr>
            <a:spLocks noGrp="1"/>
          </p:cNvSpPr>
          <p:nvPr>
            <p:ph type="pic" idx="2"/>
          </p:nvPr>
        </p:nvSpPr>
        <p:spPr>
          <a:xfrm>
            <a:off x="7835902" y="0"/>
            <a:ext cx="43561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825"/>
              <a:buFont typeface="Arial"/>
              <a:buNone/>
              <a:defRPr sz="825"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85" name="Google Shape;385;p90"/>
          <p:cNvSpPr/>
          <p:nvPr/>
        </p:nvSpPr>
        <p:spPr>
          <a:xfrm>
            <a:off x="622610" y="6376789"/>
            <a:ext cx="926439" cy="282488"/>
          </a:xfrm>
          <a:prstGeom prst="rect">
            <a:avLst/>
          </a:prstGeom>
          <a:noFill/>
          <a:ln>
            <a:noFill/>
          </a:ln>
        </p:spPr>
      </p:sp>
      <p:sp>
        <p:nvSpPr>
          <p:cNvPr id="386" name="Google Shape;386;p90"/>
          <p:cNvSpPr txBox="1">
            <a:spLocks noGrp="1"/>
          </p:cNvSpPr>
          <p:nvPr>
            <p:ph type="sldNum" idx="12"/>
          </p:nvPr>
        </p:nvSpPr>
        <p:spPr>
          <a:xfrm>
            <a:off x="11386110"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fld id="{00000000-1234-1234-1234-123412341234}" type="slidenum">
              <a:rPr lang="en-GB" smtClean="0"/>
              <a:pPr/>
              <a:t>‹#›</a:t>
            </a:fld>
            <a:endParaRPr lang="en-GB" dirty="0"/>
          </a:p>
        </p:txBody>
      </p:sp>
      <p:cxnSp>
        <p:nvCxnSpPr>
          <p:cNvPr id="387" name="Google Shape;387;p90"/>
          <p:cNvCxnSpPr/>
          <p:nvPr/>
        </p:nvCxnSpPr>
        <p:spPr>
          <a:xfrm>
            <a:off x="11342479" y="6520020"/>
            <a:ext cx="0" cy="86400"/>
          </a:xfrm>
          <a:prstGeom prst="straightConnector1">
            <a:avLst/>
          </a:prstGeom>
          <a:noFill/>
          <a:ln w="9525" cap="flat" cmpd="sng">
            <a:solidFill>
              <a:schemeClr val="lt2"/>
            </a:solidFill>
            <a:prstDash val="solid"/>
            <a:round/>
            <a:headEnd type="none" w="sm" len="sm"/>
            <a:tailEnd type="none" w="sm" len="sm"/>
          </a:ln>
        </p:spPr>
      </p:cxnSp>
      <p:sp>
        <p:nvSpPr>
          <p:cNvPr id="388" name="Google Shape;388;p90"/>
          <p:cNvSpPr txBox="1">
            <a:spLocks noGrp="1"/>
          </p:cNvSpPr>
          <p:nvPr>
            <p:ph type="ftr" idx="11"/>
          </p:nvPr>
        </p:nvSpPr>
        <p:spPr>
          <a:xfrm>
            <a:off x="8495073" y="6515931"/>
            <a:ext cx="2810839" cy="110332"/>
          </a:xfrm>
          <a:prstGeom prst="rect">
            <a:avLst/>
          </a:prstGeom>
          <a:noFill/>
          <a:ln>
            <a:noFill/>
          </a:ln>
        </p:spPr>
        <p:txBody>
          <a:bodyPr spcFirstLastPara="1" wrap="square" lIns="0" tIns="0" rIns="0" bIns="0" anchor="ctr" anchorCtr="0"/>
          <a:lstStyle>
            <a:lvl1pPr marR="0" lvl="0" algn="r" rtl="0">
              <a:spcBef>
                <a:spcPts val="0"/>
              </a:spcBef>
              <a:spcAft>
                <a:spcPts val="0"/>
              </a:spcAft>
              <a:buSzPts val="1400"/>
              <a:buNone/>
              <a:defRPr sz="525">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29141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2" y="1695452"/>
            <a:ext cx="601556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7835902" y="0"/>
            <a:ext cx="43561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10" y="6376789"/>
            <a:ext cx="926439" cy="282488"/>
          </a:xfrm>
          <a:prstGeom prst="rect">
            <a:avLst/>
          </a:prstGeom>
        </p:spPr>
      </p:pic>
      <p:sp>
        <p:nvSpPr>
          <p:cNvPr id="13"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495073" y="6515931"/>
            <a:ext cx="2810839"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8010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4" y="418050"/>
            <a:ext cx="4908217"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3" y="1695452"/>
            <a:ext cx="4908217"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6108702" y="0"/>
            <a:ext cx="60833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9" y="6376789"/>
            <a:ext cx="926439" cy="282488"/>
          </a:xfrm>
          <a:prstGeom prst="rect">
            <a:avLst/>
          </a:prstGeom>
        </p:spPr>
      </p:pic>
      <p:sp>
        <p:nvSpPr>
          <p:cNvPr id="11"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3" name="Straight Connector 12"/>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3"/>
          <p:cNvSpPr>
            <a:spLocks noGrp="1"/>
          </p:cNvSpPr>
          <p:nvPr>
            <p:ph type="ftr" sz="quarter" idx="3"/>
          </p:nvPr>
        </p:nvSpPr>
        <p:spPr>
          <a:xfrm>
            <a:off x="8642556" y="6515931"/>
            <a:ext cx="2663355"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17543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2" y="1695452"/>
            <a:ext cx="601556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7835902" y="0"/>
            <a:ext cx="43561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10" y="6376789"/>
            <a:ext cx="926439" cy="282488"/>
          </a:xfrm>
          <a:prstGeom prst="rect">
            <a:avLst/>
          </a:prstGeom>
        </p:spPr>
      </p:pic>
      <p:sp>
        <p:nvSpPr>
          <p:cNvPr id="13"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495073" y="6515931"/>
            <a:ext cx="2810839"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25048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p:nvPr/>
        </p:nvSpPr>
        <p:spPr>
          <a:xfrm>
            <a:off x="2628901" y="784225"/>
            <a:ext cx="6946900" cy="542290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7" name="Google Shape;57;p10"/>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SzPts val="1400"/>
              <a:buNone/>
              <a:defRPr sz="3400" b="0" i="0" u="none" strike="noStrike" cap="none">
                <a:solidFill>
                  <a:schemeClr val="dk1"/>
                </a:solidFill>
                <a:latin typeface="Playfair Display" pitchFamily="2" charset="77"/>
                <a:ea typeface="Playfair Display" pitchFamily="2" charset="77"/>
                <a:cs typeface="Times New Roman"/>
                <a:sym typeface="Times New Roman"/>
              </a:defRPr>
            </a:lvl1pPr>
            <a:lvl2pPr marR="0" lvl="1"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2pPr>
            <a:lvl3pPr marR="0" lvl="2"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3pPr>
            <a:lvl4pPr marR="0" lvl="3"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4pPr>
            <a:lvl5pPr marR="0" lvl="4"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5pPr>
            <a:lvl6pPr marR="0" lvl="5"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6pPr>
            <a:lvl7pPr marR="0" lvl="6"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7pPr>
            <a:lvl8pPr marR="0" lvl="7"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8pPr>
            <a:lvl9pPr marR="0" lvl="8"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9pPr>
          </a:lstStyle>
          <a:p>
            <a:endParaRPr dirty="0"/>
          </a:p>
        </p:txBody>
      </p:sp>
    </p:spTree>
    <p:extLst>
      <p:ext uri="{BB962C8B-B14F-4D97-AF65-F5344CB8AC3E}">
        <p14:creationId xmlns:p14="http://schemas.microsoft.com/office/powerpoint/2010/main" val="357748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9" y="417600"/>
            <a:ext cx="10944225" cy="1096875"/>
          </a:xfrm>
        </p:spPr>
        <p:txBody>
          <a:bodyPr/>
          <a:lstStyle>
            <a:lvl1pPr>
              <a:defRPr sz="2700" b="0" i="0">
                <a:latin typeface="Playfair Display" pitchFamily="2" charset="77"/>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623890" y="1704978"/>
            <a:ext cx="8888103" cy="3171825"/>
          </a:xfrm>
        </p:spPr>
        <p:txBody>
          <a:bodyPr/>
          <a:lstStyle>
            <a:lvl1pPr>
              <a:defRPr sz="1350" b="0" i="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a:defRPr sz="1350" b="0" i="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a:defRPr sz="1350" b="0" i="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8" name="Footer Placeholder 3"/>
          <p:cNvSpPr>
            <a:spLocks noGrp="1"/>
          </p:cNvSpPr>
          <p:nvPr>
            <p:ph type="ftr" sz="quarter" idx="3"/>
          </p:nvPr>
        </p:nvSpPr>
        <p:spPr>
          <a:xfrm>
            <a:off x="8593395" y="6515931"/>
            <a:ext cx="2712516" cy="110332"/>
          </a:xfrm>
          <a:prstGeom prst="rect">
            <a:avLst/>
          </a:prstGeom>
        </p:spPr>
        <p:txBody>
          <a:bodyPr vert="horz" lIns="0" tIns="0" rIns="0" bIns="0" rtlCol="0" anchor="ctr"/>
          <a:lstStyle>
            <a:lvl1pPr algn="r">
              <a:defRPr sz="525" b="0" i="0">
                <a:solidFill>
                  <a:schemeClr val="bg2"/>
                </a:solidFill>
                <a:latin typeface="Open Sans" panose="020B0606030504020204" pitchFamily="34" charset="0"/>
              </a:defRPr>
            </a:lvl1pPr>
          </a:lstStyle>
          <a:p>
            <a:r>
              <a:rPr lang="en-GB" dirty="0"/>
              <a:t>Assignment Writing &amp; Assessment</a:t>
            </a:r>
          </a:p>
        </p:txBody>
      </p:sp>
    </p:spTree>
    <p:extLst>
      <p:ext uri="{BB962C8B-B14F-4D97-AF65-F5344CB8AC3E}">
        <p14:creationId xmlns:p14="http://schemas.microsoft.com/office/powerpoint/2010/main" val="9526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1832" y="418050"/>
            <a:ext cx="6620597"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4931835" y="1695452"/>
            <a:ext cx="6636280"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0" y="0"/>
            <a:ext cx="43688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sp>
        <p:nvSpPr>
          <p:cNvPr id="12"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8" name="Straight Connector 7"/>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3"/>
          <p:cNvSpPr>
            <a:spLocks noGrp="1"/>
          </p:cNvSpPr>
          <p:nvPr>
            <p:ph type="ftr" sz="quarter" idx="3"/>
          </p:nvPr>
        </p:nvSpPr>
        <p:spPr>
          <a:xfrm>
            <a:off x="8642556" y="6515931"/>
            <a:ext cx="2663355"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26823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1017033"/>
            <a:ext cx="11360800" cy="764000"/>
          </a:xfrm>
          <a:prstGeom prst="rect">
            <a:avLst/>
          </a:prstGeom>
        </p:spPr>
        <p:txBody>
          <a:bodyPr spcFirstLastPara="1" wrap="square" lIns="91400" tIns="91400" rIns="91400" bIns="9140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959467"/>
            <a:ext cx="11360800" cy="4555200"/>
          </a:xfrm>
          <a:prstGeom prst="rect">
            <a:avLst/>
          </a:prstGeom>
        </p:spPr>
        <p:txBody>
          <a:bodyPr spcFirstLastPara="1" wrap="square" lIns="91400" tIns="91400" rIns="91400" bIns="91400"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00" tIns="91400" rIns="91400" bIns="914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9668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C36F7-CBB2-4962-87C1-28F71F301449}"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CDC36F7-CBB2-4962-87C1-28F71F301449}" type="datetimeFigureOut">
              <a:rPr lang="en-US" smtClean="0"/>
              <a:t>10/3/2022</a:t>
            </a:fld>
            <a:endParaRPr lang="en-US"/>
          </a:p>
        </p:txBody>
      </p:sp>
      <p:sp>
        <p:nvSpPr>
          <p:cNvPr id="8" name="Slide Number Placeholder 7"/>
          <p:cNvSpPr>
            <a:spLocks noGrp="1"/>
          </p:cNvSpPr>
          <p:nvPr>
            <p:ph type="sldNum" sz="quarter" idx="11"/>
          </p:nvPr>
        </p:nvSpPr>
        <p:spPr/>
        <p:txBody>
          <a:bodyPr/>
          <a:lstStyle/>
          <a:p>
            <a:fld id="{C2A1E0AD-412A-48AD-88AD-6141E5DAA1A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C36F7-CBB2-4962-87C1-28F71F301449}"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C36F7-CBB2-4962-87C1-28F71F301449}"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DC36F7-CBB2-4962-87C1-28F71F301449}"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C36F7-CBB2-4962-87C1-28F71F301449}"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C36F7-CBB2-4962-87C1-28F71F301449}"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E0AD-412A-48AD-88AD-6141E5DAA1A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C36F7-CBB2-4962-87C1-28F71F301449}"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2A1E0AD-412A-48AD-88AD-6141E5DAA1A1}"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0CDC36F7-CBB2-4962-87C1-28F71F301449}" type="datetimeFigureOut">
              <a:rPr lang="en-US" smtClean="0"/>
              <a:t>10/3/2022</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C2A1E0AD-412A-48AD-88AD-6141E5DAA1A1}"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700" r:id="rId14"/>
    <p:sldLayoutId id="2147483701" r:id="rId15"/>
    <p:sldLayoutId id="2147483702" r:id="rId16"/>
    <p:sldLayoutId id="2147483703" r:id="rId17"/>
    <p:sldLayoutId id="2147483704" r:id="rId18"/>
    <p:sldLayoutId id="2147483706" r:id="rId19"/>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hnglobal.highernationals.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4"/>
            <a:ext cx="10363200" cy="4571999"/>
          </a:xfrm>
        </p:spPr>
        <p:txBody>
          <a:bodyPr/>
          <a:lstStyle/>
          <a:p>
            <a:pPr algn="ctr"/>
            <a:r>
              <a:rPr lang="en-US" sz="6000" b="1" dirty="0" smtClean="0">
                <a:solidFill>
                  <a:srgbClr val="00B0F0"/>
                </a:solidFill>
              </a:rPr>
              <a:t> </a:t>
            </a:r>
            <a:r>
              <a:rPr lang="en-US" sz="5400" b="1" dirty="0">
                <a:solidFill>
                  <a:srgbClr val="00B0F0"/>
                </a:solidFill>
              </a:rPr>
              <a:t>Pearson </a:t>
            </a:r>
            <a:br>
              <a:rPr lang="en-US" sz="5400" b="1" dirty="0">
                <a:solidFill>
                  <a:srgbClr val="00B0F0"/>
                </a:solidFill>
              </a:rPr>
            </a:br>
            <a:r>
              <a:rPr lang="en-US" sz="5400" b="1" dirty="0" smtClean="0">
                <a:solidFill>
                  <a:srgbClr val="00B0F0"/>
                </a:solidFill>
              </a:rPr>
              <a:t>FACULTY ORIEANTATION </a:t>
            </a:r>
            <a:r>
              <a:rPr lang="en-US" sz="5400" b="1" dirty="0" err="1" smtClean="0">
                <a:solidFill>
                  <a:srgbClr val="00B0F0"/>
                </a:solidFill>
              </a:rPr>
              <a:t>oct</a:t>
            </a:r>
            <a:r>
              <a:rPr lang="en-US" sz="5400" b="1" dirty="0" smtClean="0">
                <a:solidFill>
                  <a:srgbClr val="00B0F0"/>
                </a:solidFill>
              </a:rPr>
              <a:t> 2022</a:t>
            </a:r>
            <a:endParaRPr lang="en-US" sz="5400" b="1" dirty="0">
              <a:solidFill>
                <a:srgbClr val="00B0F0"/>
              </a:solidFill>
            </a:endParaRPr>
          </a:p>
        </p:txBody>
      </p:sp>
      <p:sp>
        <p:nvSpPr>
          <p:cNvPr id="3" name="Subtitle 2"/>
          <p:cNvSpPr>
            <a:spLocks noGrp="1"/>
          </p:cNvSpPr>
          <p:nvPr>
            <p:ph type="subTitle" idx="1"/>
          </p:nvPr>
        </p:nvSpPr>
        <p:spPr>
          <a:xfrm>
            <a:off x="609599" y="5375372"/>
            <a:ext cx="10640292" cy="914400"/>
          </a:xfrm>
        </p:spPr>
        <p:txBody>
          <a:bodyPr>
            <a:normAutofit fontScale="70000" lnSpcReduction="20000"/>
          </a:bodyPr>
          <a:lstStyle/>
          <a:p>
            <a:pPr algn="ctr"/>
            <a:r>
              <a:rPr lang="en-US" sz="3600" dirty="0"/>
              <a:t> </a:t>
            </a:r>
          </a:p>
          <a:p>
            <a:pPr algn="ctr"/>
            <a:r>
              <a:rPr lang="en-US" sz="3600" dirty="0" smtClean="0"/>
              <a:t> </a:t>
            </a:r>
            <a:r>
              <a:rPr lang="en-US" sz="3600" dirty="0"/>
              <a:t>CENTER # 91929 </a:t>
            </a:r>
          </a:p>
        </p:txBody>
      </p:sp>
      <p:sp>
        <p:nvSpPr>
          <p:cNvPr id="4" name="Rectangle 3"/>
          <p:cNvSpPr/>
          <p:nvPr/>
        </p:nvSpPr>
        <p:spPr>
          <a:xfrm>
            <a:off x="332509" y="332509"/>
            <a:ext cx="1920240" cy="1579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02" y="432265"/>
            <a:ext cx="1714500" cy="1152525"/>
          </a:xfrm>
          <a:prstGeom prst="rect">
            <a:avLst/>
          </a:prstGeom>
        </p:spPr>
      </p:pic>
      <p:sp>
        <p:nvSpPr>
          <p:cNvPr id="6" name="Rectangle 5"/>
          <p:cNvSpPr/>
          <p:nvPr/>
        </p:nvSpPr>
        <p:spPr>
          <a:xfrm>
            <a:off x="9559636" y="698269"/>
            <a:ext cx="2310938" cy="133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132" y="343765"/>
            <a:ext cx="1396538" cy="1160840"/>
          </a:xfrm>
          <a:prstGeom prst="rect">
            <a:avLst/>
          </a:prstGeom>
        </p:spPr>
      </p:pic>
    </p:spTree>
    <p:extLst>
      <p:ext uri="{BB962C8B-B14F-4D97-AF65-F5344CB8AC3E}">
        <p14:creationId xmlns:p14="http://schemas.microsoft.com/office/powerpoint/2010/main" val="140727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131"/>
            <a:ext cx="10193383" cy="1018908"/>
          </a:xfrm>
        </p:spPr>
        <p:txBody>
          <a:bodyPr>
            <a:normAutofit fontScale="90000"/>
          </a:bodyPr>
          <a:lstStyle/>
          <a:p>
            <a:pPr algn="ctr"/>
            <a:r>
              <a:rPr lang="en-US" b="1" dirty="0">
                <a:solidFill>
                  <a:srgbClr val="00B0F0"/>
                </a:solidFill>
              </a:rPr>
              <a:t>Role of the External </a:t>
            </a:r>
            <a:r>
              <a:rPr lang="en-US" b="1" dirty="0" smtClean="0">
                <a:solidFill>
                  <a:srgbClr val="00B0F0"/>
                </a:solidFill>
              </a:rPr>
              <a:t>Examiner</a:t>
            </a:r>
            <a:br>
              <a:rPr lang="en-US" b="1" dirty="0" smtClean="0">
                <a:solidFill>
                  <a:srgbClr val="00B0F0"/>
                </a:solidFill>
              </a:rPr>
            </a:br>
            <a:r>
              <a:rPr lang="en-US" b="1" dirty="0" smtClean="0">
                <a:solidFill>
                  <a:srgbClr val="00B0F0"/>
                </a:solidFill>
              </a:rPr>
              <a:t>(EE)</a:t>
            </a:r>
            <a:endParaRPr lang="en-US" dirty="0">
              <a:solidFill>
                <a:srgbClr val="00B0F0"/>
              </a:solidFill>
            </a:endParaRPr>
          </a:p>
        </p:txBody>
      </p:sp>
      <p:pic>
        <p:nvPicPr>
          <p:cNvPr id="5" name="Picture 4"/>
          <p:cNvPicPr>
            <a:picLocks noChangeAspect="1"/>
          </p:cNvPicPr>
          <p:nvPr/>
        </p:nvPicPr>
        <p:blipFill>
          <a:blip r:embed="rId2"/>
          <a:stretch>
            <a:fillRect/>
          </a:stretch>
        </p:blipFill>
        <p:spPr>
          <a:xfrm>
            <a:off x="7615646" y="1595942"/>
            <a:ext cx="4013286" cy="2832357"/>
          </a:xfrm>
          <a:prstGeom prst="rect">
            <a:avLst/>
          </a:prstGeom>
        </p:spPr>
      </p:pic>
      <p:pic>
        <p:nvPicPr>
          <p:cNvPr id="6" name="Picture 5"/>
          <p:cNvPicPr>
            <a:picLocks noChangeAspect="1"/>
          </p:cNvPicPr>
          <p:nvPr/>
        </p:nvPicPr>
        <p:blipFill>
          <a:blip r:embed="rId3"/>
          <a:stretch>
            <a:fillRect/>
          </a:stretch>
        </p:blipFill>
        <p:spPr>
          <a:xfrm>
            <a:off x="8078353" y="4428300"/>
            <a:ext cx="2918054" cy="2251587"/>
          </a:xfrm>
          <a:prstGeom prst="rect">
            <a:avLst/>
          </a:prstGeom>
        </p:spPr>
      </p:pic>
      <p:sp>
        <p:nvSpPr>
          <p:cNvPr id="7" name="Rectangle 6"/>
          <p:cNvSpPr/>
          <p:nvPr/>
        </p:nvSpPr>
        <p:spPr>
          <a:xfrm>
            <a:off x="143691" y="1644084"/>
            <a:ext cx="7302137" cy="4893647"/>
          </a:xfrm>
          <a:prstGeom prst="rect">
            <a:avLst/>
          </a:prstGeom>
          <a:solidFill>
            <a:srgbClr val="D8F1F4"/>
          </a:solidFill>
        </p:spPr>
        <p:txBody>
          <a:bodyPr wrap="square">
            <a:spAutoFit/>
          </a:bodyPr>
          <a:lstStyle/>
          <a:p>
            <a:r>
              <a:rPr lang="en-US" sz="2400" dirty="0">
                <a:latin typeface="Arial" panose="020B0604020202020204" pitchFamily="34" charset="0"/>
                <a:cs typeface="Arial" panose="020B0604020202020204" pitchFamily="34" charset="0"/>
              </a:rPr>
              <a:t>Pearson employs experts (External</a:t>
            </a:r>
          </a:p>
          <a:p>
            <a:r>
              <a:rPr lang="en-US" sz="2400" dirty="0">
                <a:latin typeface="Arial" panose="020B0604020202020204" pitchFamily="34" charset="0"/>
                <a:cs typeface="Arial" panose="020B0604020202020204" pitchFamily="34" charset="0"/>
              </a:rPr>
              <a:t>Examiners (</a:t>
            </a:r>
            <a:r>
              <a:rPr lang="en-US" sz="2400" dirty="0" smtClean="0">
                <a:latin typeface="Arial" panose="020B0604020202020204" pitchFamily="34" charset="0"/>
                <a:cs typeface="Arial" panose="020B0604020202020204" pitchFamily="34" charset="0"/>
              </a:rPr>
              <a:t>EEs) </a:t>
            </a:r>
            <a:r>
              <a:rPr lang="en-US" sz="2400" dirty="0">
                <a:latin typeface="Arial" panose="020B0604020202020204" pitchFamily="34" charset="0"/>
                <a:cs typeface="Arial" panose="020B0604020202020204" pitchFamily="34" charset="0"/>
              </a:rPr>
              <a:t>to work with you to</a:t>
            </a:r>
          </a:p>
          <a:p>
            <a:r>
              <a:rPr lang="en-US" sz="2400" dirty="0">
                <a:latin typeface="Arial" panose="020B0604020202020204" pitchFamily="34" charset="0"/>
                <a:cs typeface="Arial" panose="020B0604020202020204" pitchFamily="34" charset="0"/>
              </a:rPr>
              <a:t>ensure standards are met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Your contracted EE will visit you twice per</a:t>
            </a:r>
          </a:p>
          <a:p>
            <a:r>
              <a:rPr lang="en-US" sz="2400" dirty="0" smtClean="0">
                <a:latin typeface="Arial" panose="020B0604020202020204" pitchFamily="34" charset="0"/>
                <a:cs typeface="Arial" panose="020B0604020202020204" pitchFamily="34" charset="0"/>
              </a:rPr>
              <a:t>   Year</a:t>
            </a:r>
          </a:p>
          <a:p>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report will be produced after each </a:t>
            </a:r>
            <a:r>
              <a:rPr lang="en-US" sz="2400" dirty="0" smtClean="0">
                <a:latin typeface="Arial" panose="020B0604020202020204" pitchFamily="34" charset="0"/>
                <a:cs typeface="Arial" panose="020B0604020202020204" pitchFamily="34" charset="0"/>
              </a:rPr>
              <a:t>visit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Until one cohort of students </a:t>
            </a:r>
            <a:r>
              <a:rPr lang="en-US" sz="2400" dirty="0" smtClean="0">
                <a:latin typeface="Arial" panose="020B0604020202020204" pitchFamily="34" charset="0"/>
                <a:cs typeface="Arial" panose="020B0604020202020204" pitchFamily="34" charset="0"/>
              </a:rPr>
              <a:t>has completed  the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the </a:t>
            </a:r>
            <a:r>
              <a:rPr lang="en-US" sz="2400" dirty="0" smtClean="0">
                <a:latin typeface="Arial" panose="020B0604020202020204" pitchFamily="34" charset="0"/>
                <a:cs typeface="Arial" panose="020B0604020202020204" pitchFamily="34" charset="0"/>
              </a:rPr>
              <a:t>decision of </a:t>
            </a:r>
            <a:r>
              <a:rPr lang="en-US" sz="2400" dirty="0">
                <a:latin typeface="Arial" panose="020B0604020202020204" pitchFamily="34" charset="0"/>
                <a:cs typeface="Arial" panose="020B0604020202020204" pitchFamily="34" charset="0"/>
              </a:rPr>
              <a:t>the EE will be ‘</a:t>
            </a:r>
            <a:r>
              <a:rPr lang="en-US" sz="2400" b="1" dirty="0">
                <a:latin typeface="Arial" panose="020B0604020202020204" pitchFamily="34" charset="0"/>
                <a:cs typeface="Arial" panose="020B0604020202020204" pitchFamily="34" charset="0"/>
              </a:rPr>
              <a:t>Not Yet Fully Sampled</a:t>
            </a:r>
            <a:r>
              <a:rPr lang="en-US" sz="24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400" dirty="0" smtClean="0">
                <a:solidFill>
                  <a:schemeClr val="dk1"/>
                </a:solidFill>
                <a:latin typeface="Arial" panose="020B0604020202020204" pitchFamily="34" charset="0"/>
                <a:ea typeface="Arial"/>
                <a:cs typeface="Arial" panose="020B0604020202020204" pitchFamily="34" charset="0"/>
                <a:sym typeface="Arial"/>
              </a:rPr>
              <a:t>When a cohort of students has completed a </a:t>
            </a:r>
            <a:r>
              <a:rPr lang="en-US" sz="2400" dirty="0" err="1" smtClean="0">
                <a:solidFill>
                  <a:schemeClr val="dk1"/>
                </a:solidFill>
                <a:latin typeface="Arial" panose="020B0604020202020204" pitchFamily="34" charset="0"/>
                <a:ea typeface="Arial"/>
                <a:cs typeface="Arial" panose="020B0604020202020204" pitchFamily="34" charset="0"/>
                <a:sym typeface="Arial"/>
              </a:rPr>
              <a:t>programme</a:t>
            </a:r>
            <a:r>
              <a:rPr lang="en-US" sz="2400" dirty="0" smtClean="0">
                <a:solidFill>
                  <a:schemeClr val="dk1"/>
                </a:solidFill>
                <a:latin typeface="Arial" panose="020B0604020202020204" pitchFamily="34" charset="0"/>
                <a:ea typeface="Arial"/>
                <a:cs typeface="Arial" panose="020B0604020202020204" pitchFamily="34" charset="0"/>
                <a:sym typeface="Arial"/>
              </a:rPr>
              <a:t> cycle, the EE will </a:t>
            </a:r>
            <a:r>
              <a:rPr lang="en-US" sz="2400" b="1" dirty="0" smtClean="0">
                <a:latin typeface="Arial" panose="020B0604020202020204" pitchFamily="34" charset="0"/>
                <a:ea typeface="Arial"/>
                <a:cs typeface="Arial" panose="020B0604020202020204" pitchFamily="34" charset="0"/>
                <a:sym typeface="Arial"/>
              </a:rPr>
              <a:t>‘RELEASE</a:t>
            </a:r>
            <a:r>
              <a:rPr lang="en-US" sz="2400" dirty="0" smtClean="0">
                <a:solidFill>
                  <a:schemeClr val="dk1"/>
                </a:solidFill>
                <a:latin typeface="Arial" panose="020B0604020202020204" pitchFamily="34" charset="0"/>
                <a:ea typeface="Arial"/>
                <a:cs typeface="Arial" panose="020B0604020202020204" pitchFamily="34" charset="0"/>
                <a:sym typeface="Arial"/>
              </a:rPr>
              <a:t>’ that </a:t>
            </a:r>
            <a:r>
              <a:rPr lang="en-US" sz="2400" dirty="0" err="1" smtClean="0">
                <a:solidFill>
                  <a:schemeClr val="dk1"/>
                </a:solidFill>
                <a:latin typeface="Arial" panose="020B0604020202020204" pitchFamily="34" charset="0"/>
                <a:ea typeface="Arial"/>
                <a:cs typeface="Arial" panose="020B0604020202020204" pitchFamily="34" charset="0"/>
                <a:sym typeface="Arial"/>
              </a:rPr>
              <a:t>programme</a:t>
            </a:r>
            <a:r>
              <a:rPr lang="en-US" sz="2400" dirty="0" smtClean="0">
                <a:solidFill>
                  <a:schemeClr val="dk1"/>
                </a:solidFill>
                <a:latin typeface="Arial" panose="020B0604020202020204" pitchFamily="34" charset="0"/>
                <a:ea typeface="Arial"/>
                <a:cs typeface="Arial" panose="020B0604020202020204" pitchFamily="34" charset="0"/>
                <a:sym typeface="Arial"/>
              </a:rPr>
              <a:t> for certification</a:t>
            </a:r>
            <a:endParaRPr lang="en-US" sz="24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28321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10062575" cy="774745"/>
          </a:xfrm>
        </p:spPr>
        <p:txBody>
          <a:bodyPr>
            <a:normAutofit/>
          </a:bodyPr>
          <a:lstStyle/>
          <a:p>
            <a:pPr algn="ctr"/>
            <a:r>
              <a:rPr lang="en-US" sz="3200" dirty="0" smtClean="0">
                <a:solidFill>
                  <a:srgbClr val="00B0F0"/>
                </a:solidFill>
              </a:rPr>
              <a:t>( </a:t>
            </a:r>
            <a:r>
              <a:rPr lang="en-US" sz="3200" dirty="0">
                <a:solidFill>
                  <a:srgbClr val="00B0F0"/>
                </a:solidFill>
              </a:rPr>
              <a:t>Key IV Templates  )</a:t>
            </a:r>
          </a:p>
        </p:txBody>
      </p:sp>
      <p:sp>
        <p:nvSpPr>
          <p:cNvPr id="4" name="Rectangle 3"/>
          <p:cNvSpPr/>
          <p:nvPr/>
        </p:nvSpPr>
        <p:spPr>
          <a:xfrm>
            <a:off x="224442" y="1130532"/>
            <a:ext cx="6799811" cy="55695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600" dirty="0" smtClean="0">
                <a:solidFill>
                  <a:sysClr val="windowText" lastClr="000000"/>
                </a:solidFill>
              </a:rPr>
              <a:t>Assessment Planning</a:t>
            </a:r>
          </a:p>
          <a:p>
            <a:pPr marL="457200" indent="-457200">
              <a:buFont typeface="Arial" panose="020B0604020202020204" pitchFamily="34" charset="0"/>
              <a:buChar char="•"/>
            </a:pPr>
            <a:r>
              <a:rPr lang="en-US" sz="2600" dirty="0" smtClean="0">
                <a:solidFill>
                  <a:sysClr val="windowText" lastClr="000000"/>
                </a:solidFill>
              </a:rPr>
              <a:t>Assignment Brief</a:t>
            </a:r>
          </a:p>
          <a:p>
            <a:pPr marL="457200" indent="-457200">
              <a:buFont typeface="Arial" panose="020B0604020202020204" pitchFamily="34" charset="0"/>
              <a:buChar char="•"/>
            </a:pPr>
            <a:r>
              <a:rPr lang="en-US" sz="2600" dirty="0" smtClean="0">
                <a:solidFill>
                  <a:sysClr val="windowText" lastClr="000000"/>
                </a:solidFill>
              </a:rPr>
              <a:t>Scheme </a:t>
            </a:r>
            <a:r>
              <a:rPr lang="en-US" sz="2600" dirty="0">
                <a:solidFill>
                  <a:sysClr val="windowText" lastClr="000000"/>
                </a:solidFill>
              </a:rPr>
              <a:t>of Work (</a:t>
            </a:r>
            <a:r>
              <a:rPr lang="en-US" sz="2600" dirty="0" smtClean="0">
                <a:solidFill>
                  <a:sysClr val="windowText" lastClr="000000"/>
                </a:solidFill>
              </a:rPr>
              <a:t>SOW)</a:t>
            </a:r>
            <a:endParaRPr lang="en-US" sz="2600" dirty="0">
              <a:solidFill>
                <a:sysClr val="windowText" lastClr="000000"/>
              </a:solidFill>
            </a:endParaRPr>
          </a:p>
          <a:p>
            <a:pPr marL="457200" indent="-457200">
              <a:buFont typeface="Arial" panose="020B0604020202020204" pitchFamily="34" charset="0"/>
              <a:buChar char="•"/>
            </a:pPr>
            <a:r>
              <a:rPr lang="en-US" sz="2600" dirty="0" smtClean="0">
                <a:solidFill>
                  <a:sysClr val="windowText" lastClr="000000"/>
                </a:solidFill>
              </a:rPr>
              <a:t>IV-Assignment Brief</a:t>
            </a:r>
          </a:p>
          <a:p>
            <a:pPr marL="457200" indent="-457200">
              <a:buFont typeface="Arial" panose="020B0604020202020204" pitchFamily="34" charset="0"/>
              <a:buChar char="•"/>
            </a:pPr>
            <a:r>
              <a:rPr lang="en-US" sz="2600" dirty="0" smtClean="0">
                <a:solidFill>
                  <a:sysClr val="windowText" lastClr="000000"/>
                </a:solidFill>
              </a:rPr>
              <a:t>IV Assignment Decision</a:t>
            </a:r>
            <a:endParaRPr lang="en-US" sz="2600" dirty="0">
              <a:solidFill>
                <a:sysClr val="windowText" lastClr="000000"/>
              </a:solidFill>
            </a:endParaRPr>
          </a:p>
          <a:p>
            <a:pPr marL="457200" indent="-457200">
              <a:buFont typeface="Arial" panose="020B0604020202020204" pitchFamily="34" charset="0"/>
              <a:buChar char="•"/>
            </a:pPr>
            <a:r>
              <a:rPr lang="en-US" sz="2600" dirty="0" smtClean="0">
                <a:solidFill>
                  <a:sysClr val="windowText" lastClr="000000"/>
                </a:solidFill>
              </a:rPr>
              <a:t>Assignment </a:t>
            </a:r>
            <a:r>
              <a:rPr lang="en-US" sz="2600" dirty="0">
                <a:solidFill>
                  <a:sysClr val="windowText" lastClr="000000"/>
                </a:solidFill>
              </a:rPr>
              <a:t>Feedback</a:t>
            </a:r>
          </a:p>
          <a:p>
            <a:pPr marL="457200" indent="-457200">
              <a:buFont typeface="Arial" panose="020B0604020202020204" pitchFamily="34" charset="0"/>
              <a:buChar char="•"/>
            </a:pPr>
            <a:r>
              <a:rPr lang="en-US" sz="2600" dirty="0" smtClean="0">
                <a:solidFill>
                  <a:sysClr val="windowText" lastClr="000000"/>
                </a:solidFill>
              </a:rPr>
              <a:t>Student  Declaration</a:t>
            </a:r>
          </a:p>
          <a:p>
            <a:pPr marL="457200" indent="-457200">
              <a:buFont typeface="Arial" panose="020B0604020202020204" pitchFamily="34" charset="0"/>
              <a:buChar char="•"/>
            </a:pPr>
            <a:r>
              <a:rPr lang="en-US" sz="2600" dirty="0" smtClean="0">
                <a:solidFill>
                  <a:sysClr val="windowText" lastClr="000000"/>
                </a:solidFill>
              </a:rPr>
              <a:t>Student Resubmission request</a:t>
            </a:r>
          </a:p>
          <a:p>
            <a:pPr marL="457200" indent="-457200">
              <a:buFont typeface="Arial" panose="020B0604020202020204" pitchFamily="34" charset="0"/>
              <a:buChar char="•"/>
            </a:pPr>
            <a:r>
              <a:rPr lang="en-US" sz="2600" dirty="0" smtClean="0">
                <a:solidFill>
                  <a:sysClr val="windowText" lastClr="000000"/>
                </a:solidFill>
              </a:rPr>
              <a:t>Discontinue Unit form</a:t>
            </a:r>
          </a:p>
          <a:p>
            <a:pPr marL="457200" indent="-457200">
              <a:buFont typeface="Arial" panose="020B0604020202020204" pitchFamily="34" charset="0"/>
              <a:buChar char="•"/>
            </a:pPr>
            <a:r>
              <a:rPr lang="en-US" sz="2600" dirty="0" smtClean="0">
                <a:solidFill>
                  <a:sysClr val="windowText" lastClr="000000"/>
                </a:solidFill>
              </a:rPr>
              <a:t>Student Appeal request</a:t>
            </a:r>
          </a:p>
          <a:p>
            <a:pPr marL="457200" indent="-457200">
              <a:buFont typeface="Arial" panose="020B0604020202020204" pitchFamily="34" charset="0"/>
              <a:buChar char="•"/>
            </a:pPr>
            <a:r>
              <a:rPr lang="en-US" sz="2600" dirty="0" smtClean="0">
                <a:solidFill>
                  <a:sysClr val="windowText" lastClr="000000"/>
                </a:solidFill>
              </a:rPr>
              <a:t>Student Assessment Record</a:t>
            </a:r>
          </a:p>
          <a:p>
            <a:pPr marL="457200" indent="-457200">
              <a:buFont typeface="Arial" panose="020B0604020202020204" pitchFamily="34" charset="0"/>
              <a:buChar char="•"/>
            </a:pPr>
            <a:r>
              <a:rPr lang="en-US" sz="2600" dirty="0" smtClean="0">
                <a:solidFill>
                  <a:sysClr val="windowText" lastClr="000000"/>
                </a:solidFill>
              </a:rPr>
              <a:t>Witness Statement </a:t>
            </a:r>
            <a:endParaRPr lang="en-US" sz="2600" dirty="0">
              <a:solidFill>
                <a:sysClr val="windowText" lastClr="000000"/>
              </a:solidFill>
            </a:endParaRPr>
          </a:p>
        </p:txBody>
      </p:sp>
      <p:sp>
        <p:nvSpPr>
          <p:cNvPr id="5" name="Rounded Rectangle 4"/>
          <p:cNvSpPr/>
          <p:nvPr/>
        </p:nvSpPr>
        <p:spPr>
          <a:xfrm>
            <a:off x="7929155" y="2198123"/>
            <a:ext cx="3788230" cy="2867891"/>
          </a:xfrm>
          <a:prstGeom prst="roundRect">
            <a:avLst/>
          </a:prstGeom>
          <a:solidFill>
            <a:srgbClr val="FFFF00"/>
          </a:solidFill>
          <a:ln>
            <a:solidFill>
              <a:srgbClr val="FF33CC"/>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n>
                  <a:solidFill>
                    <a:srgbClr val="FF0000"/>
                  </a:solidFill>
                </a:ln>
              </a:rPr>
              <a:t>FOLLOW </a:t>
            </a:r>
          </a:p>
          <a:p>
            <a:pPr algn="ctr"/>
            <a:endParaRPr lang="en-US" sz="2400" dirty="0" smtClean="0">
              <a:ln>
                <a:solidFill>
                  <a:srgbClr val="FF0000"/>
                </a:solidFill>
              </a:ln>
            </a:endParaRPr>
          </a:p>
          <a:p>
            <a:pPr algn="ctr"/>
            <a:r>
              <a:rPr lang="en-US" sz="2400" dirty="0" smtClean="0">
                <a:ln>
                  <a:solidFill>
                    <a:srgbClr val="FF0000"/>
                  </a:solidFill>
                </a:ln>
              </a:rPr>
              <a:t>THE   ACADEMIC CALENDAR</a:t>
            </a:r>
            <a:endParaRPr lang="en-US" sz="2400" dirty="0">
              <a:ln>
                <a:solidFill>
                  <a:srgbClr val="FF0000"/>
                </a:solidFill>
              </a:ln>
            </a:endParaRPr>
          </a:p>
        </p:txBody>
      </p:sp>
      <p:sp>
        <p:nvSpPr>
          <p:cNvPr id="3" name="Left-Right Arrow 2"/>
          <p:cNvSpPr/>
          <p:nvPr/>
        </p:nvSpPr>
        <p:spPr>
          <a:xfrm>
            <a:off x="7024253" y="3389752"/>
            <a:ext cx="904902" cy="484632"/>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32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92313" y="414093"/>
            <a:ext cx="7848600" cy="563562"/>
          </a:xfrm>
        </p:spPr>
        <p:txBody>
          <a:bodyPr/>
          <a:lstStyle/>
          <a:p>
            <a:pPr eaLnBrk="1" hangingPunct="1"/>
            <a:r>
              <a:rPr lang="en-GB" altLang="en-US" b="1" dirty="0">
                <a:ea typeface="Open Sans" charset="0"/>
                <a:cs typeface="Open Sans" charset="0"/>
              </a:rPr>
              <a:t>An Assignment is:</a:t>
            </a:r>
          </a:p>
        </p:txBody>
      </p:sp>
      <p:sp>
        <p:nvSpPr>
          <p:cNvPr id="3" name="Content Placeholder 2"/>
          <p:cNvSpPr>
            <a:spLocks noGrp="1"/>
          </p:cNvSpPr>
          <p:nvPr>
            <p:ph idx="1"/>
          </p:nvPr>
        </p:nvSpPr>
        <p:spPr>
          <a:xfrm>
            <a:off x="1904566" y="1345812"/>
            <a:ext cx="4767499" cy="4187480"/>
          </a:xfrm>
        </p:spPr>
        <p:txBody>
          <a:bodyPr rtlCol="0">
            <a:normAutofit lnSpcReduction="10000"/>
          </a:bodyPr>
          <a:lstStyle/>
          <a:p>
            <a:pPr marL="285750" indent="-285750">
              <a:lnSpc>
                <a:spcPct val="100000"/>
              </a:lnSpc>
              <a:spcBef>
                <a:spcPts val="0"/>
              </a:spcBef>
              <a:spcAft>
                <a:spcPts val="800"/>
              </a:spcAft>
              <a:buClr>
                <a:schemeClr val="accent6">
                  <a:lumMod val="75000"/>
                </a:schemeClr>
              </a:buClr>
              <a:buFont typeface="Arial" charset="0"/>
              <a:buChar char="•"/>
              <a:defRPr/>
            </a:pPr>
            <a:r>
              <a:rPr lang="en-GB" altLang="en-US" sz="2400" dirty="0">
                <a:solidFill>
                  <a:schemeClr val="tx1"/>
                </a:solidFill>
                <a:ea typeface="Open Sans" panose="020B0606030504020204" pitchFamily="34" charset="0"/>
                <a:cs typeface="Open Sans" panose="020B0606030504020204" pitchFamily="34" charset="0"/>
              </a:rPr>
              <a:t>An assessment </a:t>
            </a:r>
            <a:r>
              <a:rPr lang="en-GB" altLang="en-US" sz="2400" dirty="0" smtClean="0">
                <a:solidFill>
                  <a:schemeClr val="tx1"/>
                </a:solidFill>
                <a:ea typeface="Open Sans" panose="020B0606030504020204" pitchFamily="34" charset="0"/>
                <a:cs typeface="Open Sans" panose="020B0606030504020204" pitchFamily="34" charset="0"/>
              </a:rPr>
              <a:t>tool to measure learning</a:t>
            </a:r>
            <a:endParaRPr lang="en-GB" altLang="en-US" sz="2400" dirty="0">
              <a:solidFill>
                <a:schemeClr val="tx1"/>
              </a:solidFill>
              <a:ea typeface="Open Sans" panose="020B0606030504020204" pitchFamily="34" charset="0"/>
              <a:cs typeface="Open Sans" panose="020B0606030504020204" pitchFamily="34" charset="0"/>
            </a:endParaRPr>
          </a:p>
          <a:p>
            <a:pPr marL="285750" indent="-285750">
              <a:lnSpc>
                <a:spcPct val="120000"/>
              </a:lnSpc>
              <a:spcBef>
                <a:spcPts val="0"/>
              </a:spcBef>
              <a:spcAft>
                <a:spcPts val="800"/>
              </a:spcAft>
              <a:buClr>
                <a:schemeClr val="accent6">
                  <a:lumMod val="75000"/>
                </a:schemeClr>
              </a:buClr>
              <a:buFont typeface="Arial" charset="0"/>
              <a:buChar char="•"/>
              <a:defRPr/>
            </a:pPr>
            <a:r>
              <a:rPr lang="en-GB" altLang="en-US" sz="2400" dirty="0">
                <a:solidFill>
                  <a:schemeClr val="tx1"/>
                </a:solidFill>
                <a:ea typeface="Open Sans" panose="020B0606030504020204" pitchFamily="34" charset="0"/>
                <a:cs typeface="Open Sans" panose="020B0606030504020204" pitchFamily="34" charset="0"/>
              </a:rPr>
              <a:t>Designed to allow students to demonstrate  knowledge, skills and understanding. </a:t>
            </a:r>
          </a:p>
          <a:p>
            <a:pPr marL="285750" indent="-285750">
              <a:lnSpc>
                <a:spcPct val="120000"/>
              </a:lnSpc>
              <a:spcBef>
                <a:spcPts val="0"/>
              </a:spcBef>
              <a:spcAft>
                <a:spcPts val="800"/>
              </a:spcAft>
              <a:buClr>
                <a:schemeClr val="accent6">
                  <a:lumMod val="75000"/>
                </a:schemeClr>
              </a:buClr>
              <a:buFont typeface="Arial" charset="0"/>
              <a:buChar char="•"/>
              <a:defRPr/>
            </a:pPr>
            <a:r>
              <a:rPr lang="en-GB" altLang="en-US" sz="2400" dirty="0">
                <a:solidFill>
                  <a:schemeClr val="tx1"/>
                </a:solidFill>
                <a:ea typeface="Open Sans" panose="020B0606030504020204" pitchFamily="34" charset="0"/>
                <a:cs typeface="Open Sans" panose="020B0606030504020204" pitchFamily="34" charset="0"/>
              </a:rPr>
              <a:t>Based on an appropriate assessment activity (e.g. report, essay, presentation, project, exam, etc.)</a:t>
            </a:r>
          </a:p>
          <a:p>
            <a:pPr marL="285750" indent="-285750">
              <a:spcBef>
                <a:spcPts val="0"/>
              </a:spcBef>
              <a:spcAft>
                <a:spcPts val="800"/>
              </a:spcAft>
              <a:buClr>
                <a:schemeClr val="accent6">
                  <a:lumMod val="75000"/>
                </a:schemeClr>
              </a:buClr>
              <a:buFont typeface="Arial" charset="0"/>
              <a:buChar char="•"/>
              <a:defRPr/>
            </a:pPr>
            <a:r>
              <a:rPr lang="en-GB" altLang="en-US" sz="2400" dirty="0">
                <a:solidFill>
                  <a:schemeClr val="tx1"/>
                </a:solidFill>
                <a:ea typeface="Open Sans" panose="020B0606030504020204" pitchFamily="34" charset="0"/>
                <a:cs typeface="Open Sans" panose="020B0606030504020204" pitchFamily="34" charset="0"/>
              </a:rPr>
              <a:t>Based on a vocational </a:t>
            </a:r>
            <a:r>
              <a:rPr lang="en-GB" altLang="en-US" sz="2400" dirty="0" smtClean="0">
                <a:solidFill>
                  <a:schemeClr val="tx1"/>
                </a:solidFill>
                <a:ea typeface="Open Sans" panose="020B0606030504020204" pitchFamily="34" charset="0"/>
                <a:cs typeface="Open Sans" panose="020B0606030504020204" pitchFamily="34" charset="0"/>
              </a:rPr>
              <a:t> real-life scenario </a:t>
            </a:r>
            <a:r>
              <a:rPr lang="en-GB" altLang="en-US" sz="2400" dirty="0">
                <a:solidFill>
                  <a:schemeClr val="tx1"/>
                </a:solidFill>
                <a:ea typeface="Open Sans" panose="020B0606030504020204" pitchFamily="34" charset="0"/>
                <a:cs typeface="Open Sans" panose="020B0606030504020204" pitchFamily="34" charset="0"/>
              </a:rPr>
              <a:t>or  </a:t>
            </a:r>
            <a:r>
              <a:rPr lang="en-GB" altLang="en-US" sz="2400" dirty="0" smtClean="0">
                <a:solidFill>
                  <a:schemeClr val="tx1"/>
                </a:solidFill>
                <a:ea typeface="Open Sans" panose="020B0606030504020204" pitchFamily="34" charset="0"/>
                <a:cs typeface="Open Sans" panose="020B0606030504020204" pitchFamily="34" charset="0"/>
              </a:rPr>
              <a:t>context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175" r="11126"/>
          <a:stretch/>
        </p:blipFill>
        <p:spPr>
          <a:xfrm>
            <a:off x="6858145" y="0"/>
            <a:ext cx="3816424"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sp>
        <p:nvSpPr>
          <p:cNvPr id="4" name="TextBox 3">
            <a:extLst>
              <a:ext uri="{FF2B5EF4-FFF2-40B4-BE49-F238E27FC236}">
                <a16:creationId xmlns:a16="http://schemas.microsoft.com/office/drawing/2014/main" id="{C1F26E46-DBF8-9D4B-B41C-4EED19EF8361}"/>
              </a:ext>
            </a:extLst>
          </p:cNvPr>
          <p:cNvSpPr txBox="1"/>
          <p:nvPr/>
        </p:nvSpPr>
        <p:spPr>
          <a:xfrm>
            <a:off x="9057211" y="114715"/>
            <a:ext cx="1035540"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Ben Wiseman</a:t>
            </a:r>
          </a:p>
        </p:txBody>
      </p:sp>
    </p:spTree>
    <p:extLst>
      <p:ext uri="{BB962C8B-B14F-4D97-AF65-F5344CB8AC3E}">
        <p14:creationId xmlns:p14="http://schemas.microsoft.com/office/powerpoint/2010/main" val="38447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146282" y="0"/>
            <a:ext cx="45719" cy="6858000"/>
          </a:xfrm>
        </p:spPr>
      </p:sp>
      <p:pic>
        <p:nvPicPr>
          <p:cNvPr id="5" name="Picture 4"/>
          <p:cNvPicPr>
            <a:picLocks noChangeAspect="1"/>
          </p:cNvPicPr>
          <p:nvPr/>
        </p:nvPicPr>
        <p:blipFill>
          <a:blip r:embed="rId2"/>
          <a:stretch>
            <a:fillRect/>
          </a:stretch>
        </p:blipFill>
        <p:spPr>
          <a:xfrm>
            <a:off x="182880" y="130629"/>
            <a:ext cx="3997233" cy="6557554"/>
          </a:xfrm>
          <a:prstGeom prst="rect">
            <a:avLst/>
          </a:prstGeom>
        </p:spPr>
      </p:pic>
      <p:sp>
        <p:nvSpPr>
          <p:cNvPr id="6" name="Rectangle 5"/>
          <p:cNvSpPr/>
          <p:nvPr/>
        </p:nvSpPr>
        <p:spPr>
          <a:xfrm>
            <a:off x="4180113" y="130629"/>
            <a:ext cx="6766556" cy="1358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B0F0"/>
                </a:solidFill>
              </a:rPr>
              <a:t>HOLISTIC</a:t>
            </a:r>
            <a:r>
              <a:rPr lang="en-US" sz="2800" b="1" dirty="0" smtClean="0">
                <a:solidFill>
                  <a:srgbClr val="00B0F0"/>
                </a:solidFill>
              </a:rPr>
              <a:t> </a:t>
            </a:r>
            <a:r>
              <a:rPr lang="en-US" sz="3600" b="1" dirty="0" smtClean="0">
                <a:solidFill>
                  <a:srgbClr val="00B0F0"/>
                </a:solidFill>
              </a:rPr>
              <a:t>ASSESSMENT</a:t>
            </a:r>
            <a:endParaRPr lang="en-US" sz="3600" dirty="0">
              <a:ln>
                <a:solidFill>
                  <a:schemeClr val="tx1"/>
                </a:solidFill>
              </a:ln>
              <a:solidFill>
                <a:sysClr val="windowText" lastClr="000000"/>
              </a:solidFill>
            </a:endParaRPr>
          </a:p>
        </p:txBody>
      </p:sp>
      <p:sp>
        <p:nvSpPr>
          <p:cNvPr id="7" name="Rectangle 6"/>
          <p:cNvSpPr/>
          <p:nvPr/>
        </p:nvSpPr>
        <p:spPr>
          <a:xfrm>
            <a:off x="4180113" y="999306"/>
            <a:ext cx="7589521" cy="5192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endParaRPr lang="en-US" dirty="0">
              <a:solidFill>
                <a:schemeClr val="tx1"/>
              </a:solidFill>
            </a:endParaRPr>
          </a:p>
          <a:p>
            <a:pPr marL="285750" indent="-285750">
              <a:buFont typeface="Arial" panose="020B0604020202020204" pitchFamily="34" charset="0"/>
              <a:buChar char="•"/>
            </a:pPr>
            <a:r>
              <a:rPr lang="en-US" sz="2400" dirty="0" smtClean="0">
                <a:solidFill>
                  <a:schemeClr val="tx1"/>
                </a:solidFill>
              </a:rPr>
              <a:t>Holistic Assessment considers the assignment as a </a:t>
            </a:r>
            <a:r>
              <a:rPr lang="en-US" sz="2400" i="1" dirty="0" smtClean="0">
                <a:solidFill>
                  <a:schemeClr val="tx1"/>
                </a:solidFill>
              </a:rPr>
              <a:t>whole</a:t>
            </a:r>
          </a:p>
          <a:p>
            <a:pPr marL="285750" indent="-285750">
              <a:buFont typeface="Arial" panose="020B0604020202020204" pitchFamily="34" charset="0"/>
              <a:buChar char="•"/>
            </a:pPr>
            <a:endParaRPr lang="en-US" sz="2400" i="1"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HN assessment incorporates some academic </a:t>
            </a:r>
            <a:r>
              <a:rPr lang="en-US" sz="2400" i="1" dirty="0" smtClean="0">
                <a:solidFill>
                  <a:schemeClr val="tx1"/>
                </a:solidFill>
              </a:rPr>
              <a:t>and analytical </a:t>
            </a:r>
            <a:r>
              <a:rPr lang="en-US" sz="2400" dirty="0" smtClean="0">
                <a:solidFill>
                  <a:schemeClr val="tx1"/>
                </a:solidFill>
              </a:rPr>
              <a:t>judgement (based on assessment criteria)</a:t>
            </a:r>
          </a:p>
          <a:p>
            <a:pPr marL="285750" indent="-285750">
              <a:buFont typeface="Arial" panose="020B0604020202020204" pitchFamily="34" charset="0"/>
              <a:buChar char="•"/>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Assessment criteria </a:t>
            </a:r>
            <a:r>
              <a:rPr lang="en-US" sz="2400" i="1" dirty="0" smtClean="0">
                <a:solidFill>
                  <a:schemeClr val="tx1"/>
                </a:solidFill>
              </a:rPr>
              <a:t>are not </a:t>
            </a:r>
            <a:r>
              <a:rPr lang="en-US" sz="2400" dirty="0" smtClean="0">
                <a:solidFill>
                  <a:schemeClr val="tx1"/>
                </a:solidFill>
              </a:rPr>
              <a:t>intended to be achieved through separate tasks</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Assignments should be designed to allow potential achievement of </a:t>
            </a:r>
            <a:r>
              <a:rPr lang="en-US" sz="2400" i="1" dirty="0" smtClean="0">
                <a:solidFill>
                  <a:schemeClr val="tx1"/>
                </a:solidFill>
              </a:rPr>
              <a:t>all </a:t>
            </a:r>
            <a:r>
              <a:rPr lang="en-US" sz="2400" dirty="0" smtClean="0">
                <a:solidFill>
                  <a:schemeClr val="tx1"/>
                </a:solidFill>
              </a:rPr>
              <a:t>criteria ( P, M &amp; D) through holistic activities.</a:t>
            </a:r>
            <a:endParaRPr lang="en-US" sz="2400" dirty="0">
              <a:solidFill>
                <a:schemeClr val="tx1"/>
              </a:solidFill>
            </a:endParaRPr>
          </a:p>
        </p:txBody>
      </p:sp>
    </p:spTree>
    <p:extLst>
      <p:ext uri="{BB962C8B-B14F-4D97-AF65-F5344CB8AC3E}">
        <p14:creationId xmlns:p14="http://schemas.microsoft.com/office/powerpoint/2010/main" val="169283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100" y="414120"/>
            <a:ext cx="7293791" cy="2054759"/>
          </a:xfrm>
        </p:spPr>
        <p:txBody>
          <a:bodyPr>
            <a:normAutofit fontScale="90000"/>
          </a:bodyPr>
          <a:lstStyle/>
          <a:p>
            <a:r>
              <a:rPr lang="en-GB" b="1" dirty="0">
                <a:solidFill>
                  <a:srgbClr val="00B0F0"/>
                </a:solidFill>
              </a:rPr>
              <a:t>Unit Grading</a:t>
            </a:r>
            <a:r>
              <a:rPr lang="en-GB" dirty="0">
                <a:solidFill>
                  <a:srgbClr val="00B0F0"/>
                </a:solidFill>
              </a:rPr>
              <a:t/>
            </a:r>
            <a:br>
              <a:rPr lang="en-GB" dirty="0">
                <a:solidFill>
                  <a:srgbClr val="00B0F0"/>
                </a:solidFill>
              </a:rPr>
            </a:br>
            <a:r>
              <a:rPr lang="en-GB" sz="1800" dirty="0">
                <a:solidFill>
                  <a:srgbClr val="00B0F0"/>
                </a:solidFill>
                <a:latin typeface="Open Sans" panose="020B0606030504020204" pitchFamily="34" charset="0"/>
              </a:rPr>
              <a:t>The Mastery </a:t>
            </a:r>
            <a:r>
              <a:rPr lang="en-GB" sz="1800" dirty="0" smtClean="0">
                <a:solidFill>
                  <a:srgbClr val="00B0F0"/>
                </a:solidFill>
                <a:latin typeface="Open Sans" panose="020B0606030504020204" pitchFamily="34" charset="0"/>
              </a:rPr>
              <a:t>Model is  based on the principle  that  a  student must  achieve ‘mastery’ of prerequisite knowledge or </a:t>
            </a:r>
            <a:r>
              <a:rPr lang="en-GB" sz="1800" dirty="0" smtClean="0">
                <a:solidFill>
                  <a:srgbClr val="00B0F0"/>
                </a:solidFill>
                <a:latin typeface="Open Sans" panose="020B0606030504020204" pitchFamily="34" charset="0"/>
              </a:rPr>
              <a:t>skill</a:t>
            </a:r>
            <a:br>
              <a:rPr lang="en-GB" sz="1800" dirty="0" smtClean="0">
                <a:solidFill>
                  <a:srgbClr val="00B0F0"/>
                </a:solidFill>
                <a:latin typeface="Open Sans" panose="020B0606030504020204" pitchFamily="34" charset="0"/>
              </a:rPr>
            </a:br>
            <a:r>
              <a:rPr lang="en-US" sz="1800" b="1" dirty="0" smtClean="0"/>
              <a:t>To </a:t>
            </a:r>
            <a:r>
              <a:rPr lang="en-US" sz="1800" b="1" dirty="0"/>
              <a:t>achieve at a level the student must achieve </a:t>
            </a:r>
            <a:r>
              <a:rPr lang="en-US" sz="1800" b="1" i="1" dirty="0"/>
              <a:t>everything at that level and below</a:t>
            </a:r>
            <a:r>
              <a:rPr lang="en-US" sz="1800" b="1" dirty="0"/>
              <a:t>.</a:t>
            </a:r>
            <a:r>
              <a:rPr lang="en-GB" sz="1800" b="1" dirty="0">
                <a:solidFill>
                  <a:srgbClr val="00B0F0"/>
                </a:solidFill>
                <a:latin typeface="Open Sans" panose="020B0606030504020204" pitchFamily="34" charset="0"/>
              </a:rPr>
              <a:t/>
            </a:r>
            <a:br>
              <a:rPr lang="en-GB" sz="1800" b="1" dirty="0">
                <a:solidFill>
                  <a:srgbClr val="00B0F0"/>
                </a:solidFill>
                <a:latin typeface="Open Sans" panose="020B0606030504020204" pitchFamily="34" charset="0"/>
              </a:rPr>
            </a:br>
            <a:r>
              <a:rPr lang="en-GB" sz="1800" b="1" dirty="0" smtClean="0">
                <a:solidFill>
                  <a:srgbClr val="00B0F0"/>
                </a:solidFill>
                <a:latin typeface="Open Sans" panose="020B0606030504020204" pitchFamily="34" charset="0"/>
              </a:rPr>
              <a:t/>
            </a:r>
            <a:br>
              <a:rPr lang="en-GB" sz="1800" b="1" dirty="0" smtClean="0">
                <a:solidFill>
                  <a:srgbClr val="00B0F0"/>
                </a:solidFill>
                <a:latin typeface="Open Sans" panose="020B0606030504020204" pitchFamily="34" charset="0"/>
              </a:rPr>
            </a:br>
            <a:endParaRPr lang="en-GB" sz="1800" b="1" dirty="0">
              <a:solidFill>
                <a:srgbClr val="00B0F0"/>
              </a:solidFill>
              <a:latin typeface="Open Sans" panose="020B0606030504020204" pitchFamily="34" charset="0"/>
            </a:endParaRPr>
          </a:p>
        </p:txBody>
      </p:sp>
      <p:graphicFrame>
        <p:nvGraphicFramePr>
          <p:cNvPr id="8" name="Picture Placeholder 7"/>
          <p:cNvGraphicFramePr>
            <a:graphicFrameLocks noGrp="1"/>
          </p:cNvGraphicFramePr>
          <p:nvPr>
            <p:ph type="pic" sz="quarter" idx="10"/>
            <p:extLst>
              <p:ext uri="{D42A27DB-BD31-4B8C-83A1-F6EECF244321}">
                <p14:modId xmlns:p14="http://schemas.microsoft.com/office/powerpoint/2010/main" val="628420407"/>
              </p:ext>
            </p:extLst>
          </p:nvPr>
        </p:nvGraphicFramePr>
        <p:xfrm>
          <a:off x="5679915" y="3433276"/>
          <a:ext cx="4474204" cy="1999660"/>
        </p:xfrm>
        <a:graphic>
          <a:graphicData uri="http://schemas.openxmlformats.org/drawingml/2006/table">
            <a:tbl>
              <a:tblPr>
                <a:tableStyleId>{93296810-A885-4BE3-A3E7-6D5BEEA58F35}</a:tableStyleId>
              </a:tblPr>
              <a:tblGrid>
                <a:gridCol w="375904">
                  <a:extLst>
                    <a:ext uri="{9D8B030D-6E8A-4147-A177-3AD203B41FA5}">
                      <a16:colId xmlns:a16="http://schemas.microsoft.com/office/drawing/2014/main" val="20000"/>
                    </a:ext>
                  </a:extLst>
                </a:gridCol>
                <a:gridCol w="991072">
                  <a:extLst>
                    <a:ext uri="{9D8B030D-6E8A-4147-A177-3AD203B41FA5}">
                      <a16:colId xmlns:a16="http://schemas.microsoft.com/office/drawing/2014/main" val="20001"/>
                    </a:ext>
                  </a:extLst>
                </a:gridCol>
                <a:gridCol w="1133948">
                  <a:extLst>
                    <a:ext uri="{9D8B030D-6E8A-4147-A177-3AD203B41FA5}">
                      <a16:colId xmlns:a16="http://schemas.microsoft.com/office/drawing/2014/main" val="20002"/>
                    </a:ext>
                  </a:extLst>
                </a:gridCol>
                <a:gridCol w="893186">
                  <a:extLst>
                    <a:ext uri="{9D8B030D-6E8A-4147-A177-3AD203B41FA5}">
                      <a16:colId xmlns:a16="http://schemas.microsoft.com/office/drawing/2014/main" val="20003"/>
                    </a:ext>
                  </a:extLst>
                </a:gridCol>
                <a:gridCol w="1080094">
                  <a:extLst>
                    <a:ext uri="{9D8B030D-6E8A-4147-A177-3AD203B41FA5}">
                      <a16:colId xmlns:a16="http://schemas.microsoft.com/office/drawing/2014/main" val="20004"/>
                    </a:ext>
                  </a:extLst>
                </a:gridCol>
              </a:tblGrid>
              <a:tr h="399932">
                <a:tc>
                  <a:txBody>
                    <a:bodyPr/>
                    <a:lstStyle/>
                    <a:p>
                      <a:endParaRPr lang="en-GB" sz="2200" b="0" i="0" dirty="0">
                        <a:latin typeface="Open Sans" panose="020B0606030504020204" pitchFamily="34" charset="0"/>
                      </a:endParaRPr>
                    </a:p>
                  </a:txBody>
                  <a:tcPr marL="63147" marR="63147" marT="31574" marB="3157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200" b="0" i="0" dirty="0">
                        <a:latin typeface="Open Sans" panose="020B0606030504020204" pitchFamily="34" charset="0"/>
                      </a:endParaRPr>
                    </a:p>
                  </a:txBody>
                  <a:tcPr marL="63147" marR="63147" marT="31574" marB="3157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GB" sz="1800" b="0" i="0" dirty="0">
                          <a:solidFill>
                            <a:srgbClr val="FFFFFF"/>
                          </a:solidFill>
                          <a:latin typeface="Open Sans" panose="020B0606030504020204" pitchFamily="34" charset="0"/>
                        </a:rPr>
                        <a:t>Assessment Criteria</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99932">
                <a:tc>
                  <a:txBody>
                    <a:bodyPr/>
                    <a:lstStyle/>
                    <a:p>
                      <a:endParaRPr lang="en-GB" sz="2200" b="0" i="0" dirty="0">
                        <a:latin typeface="Open Sans" panose="020B0606030504020204" pitchFamily="34" charset="0"/>
                      </a:endParaRPr>
                    </a:p>
                  </a:txBody>
                  <a:tcPr marL="63147" marR="63147" marT="31574" marB="31574">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200" b="0" i="0" dirty="0">
                        <a:latin typeface="Open Sans" panose="020B0606030504020204" pitchFamily="34" charset="0"/>
                      </a:endParaRPr>
                    </a:p>
                  </a:txBody>
                  <a:tcPr marL="63147" marR="63147" marT="31574" marB="31574">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latin typeface="Open Sans" panose="020B0606030504020204" pitchFamily="34" charset="0"/>
                        </a:rPr>
                        <a:t>Pass</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latin typeface="Open Sans" panose="020B0606030504020204" pitchFamily="34" charset="0"/>
                        </a:rPr>
                        <a:t>Merit</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i="0" dirty="0">
                          <a:latin typeface="Open Sans" panose="020B0606030504020204" pitchFamily="34" charset="0"/>
                        </a:rPr>
                        <a:t>Distinction</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9932">
                <a:tc rowSpan="3">
                  <a:txBody>
                    <a:bodyPr/>
                    <a:lstStyle/>
                    <a:p>
                      <a:pPr algn="ctr"/>
                      <a:r>
                        <a:rPr lang="en-GB" sz="1800" b="0" i="0" dirty="0">
                          <a:solidFill>
                            <a:srgbClr val="FFFFFF"/>
                          </a:solidFill>
                          <a:latin typeface="Open Sans" panose="020B0606030504020204" pitchFamily="34" charset="0"/>
                        </a:rPr>
                        <a:t>Grade</a:t>
                      </a:r>
                    </a:p>
                  </a:txBody>
                  <a:tcPr marL="63147" marR="63147" marT="31574" marB="3157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r>
                        <a:rPr lang="en-GB" sz="1200" b="0" i="0" dirty="0">
                          <a:latin typeface="Open Sans" panose="020B0606030504020204" pitchFamily="34" charset="0"/>
                        </a:rPr>
                        <a:t>Pass</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latin typeface="Open Sans" panose="020B0606030504020204" pitchFamily="34" charset="0"/>
                      </a:endParaRP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latin typeface="Open Sans" panose="020B0606030504020204" pitchFamily="34" charset="0"/>
                      </a:endParaRP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9932">
                <a:tc vMerge="1">
                  <a:txBody>
                    <a:bodyPr/>
                    <a:lstStyle/>
                    <a:p>
                      <a:endParaRPr lang="en-GB" dirty="0"/>
                    </a:p>
                  </a:txBody>
                  <a:tcPr/>
                </a:tc>
                <a:tc>
                  <a:txBody>
                    <a:bodyPr/>
                    <a:lstStyle/>
                    <a:p>
                      <a:r>
                        <a:rPr lang="en-GB" sz="1200" b="0" i="0" dirty="0">
                          <a:latin typeface="Open Sans" panose="020B0606030504020204" pitchFamily="34" charset="0"/>
                        </a:rPr>
                        <a:t>Merit</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latin typeface="Open Sans" panose="020B0606030504020204" pitchFamily="34" charset="0"/>
                      </a:endParaRP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9932">
                <a:tc vMerge="1">
                  <a:txBody>
                    <a:bodyPr/>
                    <a:lstStyle/>
                    <a:p>
                      <a:endParaRPr lang="en-GB" dirty="0"/>
                    </a:p>
                  </a:txBody>
                  <a:tcPr/>
                </a:tc>
                <a:tc>
                  <a:txBody>
                    <a:bodyPr/>
                    <a:lstStyle/>
                    <a:p>
                      <a:r>
                        <a:rPr lang="en-GB" sz="1200" b="0" i="0" dirty="0">
                          <a:latin typeface="Open Sans" panose="020B0606030504020204" pitchFamily="34" charset="0"/>
                        </a:rPr>
                        <a:t>Distinction</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
          </p:nvPr>
        </p:nvSpPr>
        <p:spPr/>
        <p:txBody>
          <a:bodyPr/>
          <a:lstStyle/>
          <a:p>
            <a:fld id="{DDBE135E-2566-4748-853C-8A3B78F0FB00}" type="slidenum">
              <a:rPr lang="en-GB" smtClean="0"/>
              <a:pPr/>
              <a:t>14</a:t>
            </a:fld>
            <a:endParaRPr lang="en-GB" dirty="0"/>
          </a:p>
        </p:txBody>
      </p:sp>
      <p:sp>
        <p:nvSpPr>
          <p:cNvPr id="6" name="Footer Placeholder 5"/>
          <p:cNvSpPr>
            <a:spLocks noGrp="1"/>
          </p:cNvSpPr>
          <p:nvPr>
            <p:ph type="ftr" sz="quarter" idx="3"/>
          </p:nvPr>
        </p:nvSpPr>
        <p:spPr/>
        <p:txBody>
          <a:bodyPr/>
          <a:lstStyle/>
          <a:p>
            <a:r>
              <a:rPr lang="en-GB" dirty="0"/>
              <a:t>Assignment Writing &amp; Assessment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173" r="24168"/>
          <a:stretch/>
        </p:blipFill>
        <p:spPr>
          <a:xfrm>
            <a:off x="1524000" y="4276"/>
            <a:ext cx="3213100" cy="6858000"/>
          </a:xfrm>
          <a:prstGeom prst="rect">
            <a:avLst/>
          </a:prstGeom>
        </p:spPr>
      </p:pic>
      <p:sp>
        <p:nvSpPr>
          <p:cNvPr id="3" name="TextBox 2">
            <a:extLst>
              <a:ext uri="{FF2B5EF4-FFF2-40B4-BE49-F238E27FC236}">
                <a16:creationId xmlns:a16="http://schemas.microsoft.com/office/drawing/2014/main" id="{B8601D19-B386-E84F-B44B-30C1415A3326}"/>
              </a:ext>
            </a:extLst>
          </p:cNvPr>
          <p:cNvSpPr txBox="1"/>
          <p:nvPr/>
        </p:nvSpPr>
        <p:spPr>
          <a:xfrm>
            <a:off x="1658632" y="6571098"/>
            <a:ext cx="1114088"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Tang Yau Hoong</a:t>
            </a:r>
          </a:p>
        </p:txBody>
      </p:sp>
    </p:spTree>
    <p:extLst>
      <p:ext uri="{BB962C8B-B14F-4D97-AF65-F5344CB8AC3E}">
        <p14:creationId xmlns:p14="http://schemas.microsoft.com/office/powerpoint/2010/main" val="212193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57645235"/>
              </p:ext>
            </p:extLst>
          </p:nvPr>
        </p:nvGraphicFramePr>
        <p:xfrm>
          <a:off x="2118449" y="1408928"/>
          <a:ext cx="7855131" cy="2571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609600" y="152718"/>
            <a:ext cx="9749425" cy="86618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b="1" dirty="0">
                <a:solidFill>
                  <a:srgbClr val="00B0F0"/>
                </a:solidFill>
              </a:rPr>
              <a:t>What is a grade? </a:t>
            </a:r>
          </a:p>
        </p:txBody>
      </p:sp>
      <p:sp>
        <p:nvSpPr>
          <p:cNvPr id="3" name="Rectangle 2"/>
          <p:cNvSpPr/>
          <p:nvPr/>
        </p:nvSpPr>
        <p:spPr>
          <a:xfrm>
            <a:off x="1188720" y="4728754"/>
            <a:ext cx="10554789" cy="150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hhh</a:t>
            </a:r>
            <a:r>
              <a:rPr lang="en-US" sz="2400" b="1" dirty="0" err="1" smtClean="0">
                <a:solidFill>
                  <a:schemeClr val="tx1"/>
                </a:solidFill>
              </a:rPr>
              <a:t>Students</a:t>
            </a:r>
            <a:r>
              <a:rPr lang="en-US" sz="2400" b="1" dirty="0" smtClean="0">
                <a:solidFill>
                  <a:schemeClr val="tx1"/>
                </a:solidFill>
              </a:rPr>
              <a:t> who do not satisfy the </a:t>
            </a:r>
            <a:r>
              <a:rPr lang="en-US" sz="2400" b="1" dirty="0" smtClean="0">
                <a:solidFill>
                  <a:srgbClr val="00B050"/>
                </a:solidFill>
              </a:rPr>
              <a:t>PASS CRITERIA </a:t>
            </a:r>
            <a:r>
              <a:rPr lang="en-US" sz="2400" b="1" dirty="0" smtClean="0">
                <a:solidFill>
                  <a:schemeClr val="tx1"/>
                </a:solidFill>
              </a:rPr>
              <a:t>should be reported as </a:t>
            </a:r>
            <a:r>
              <a:rPr lang="en-US" sz="2400" b="1" dirty="0" smtClean="0">
                <a:solidFill>
                  <a:srgbClr val="FF0000"/>
                </a:solidFill>
              </a:rPr>
              <a:t>UNCLASSIFIED = U</a:t>
            </a:r>
            <a:endParaRPr lang="en-US" sz="2400" b="1" dirty="0">
              <a:solidFill>
                <a:srgbClr val="FF0000"/>
              </a:solidFill>
            </a:endParaRPr>
          </a:p>
        </p:txBody>
      </p:sp>
    </p:spTree>
    <p:extLst>
      <p:ext uri="{BB962C8B-B14F-4D97-AF65-F5344CB8AC3E}">
        <p14:creationId xmlns:p14="http://schemas.microsoft.com/office/powerpoint/2010/main" val="100550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1ABB81-FFEB-4F4F-9C19-61671E4C30FC}"/>
              </a:ext>
            </a:extLst>
          </p:cNvPr>
          <p:cNvSpPr>
            <a:spLocks noGrp="1"/>
          </p:cNvSpPr>
          <p:nvPr>
            <p:ph type="title"/>
          </p:nvPr>
        </p:nvSpPr>
        <p:spPr>
          <a:xfrm>
            <a:off x="1594338" y="365125"/>
            <a:ext cx="9759462" cy="1325563"/>
          </a:xfrm>
        </p:spPr>
        <p:txBody>
          <a:bodyPr/>
          <a:lstStyle/>
          <a:p>
            <a:pPr algn="ctr"/>
            <a:r>
              <a:rPr lang="en-US" dirty="0">
                <a:solidFill>
                  <a:srgbClr val="00B0F0"/>
                </a:solidFill>
              </a:rPr>
              <a:t>Grading </a:t>
            </a:r>
            <a:r>
              <a:rPr lang="en-US" dirty="0" smtClean="0">
                <a:solidFill>
                  <a:srgbClr val="00B0F0"/>
                </a:solidFill>
              </a:rPr>
              <a:t> Mechanism</a:t>
            </a:r>
            <a:endParaRPr lang="en-GB" dirty="0">
              <a:solidFill>
                <a:srgbClr val="00B0F0"/>
              </a:solidFill>
            </a:endParaRPr>
          </a:p>
        </p:txBody>
      </p:sp>
      <p:graphicFrame>
        <p:nvGraphicFramePr>
          <p:cNvPr id="5" name="Table 5">
            <a:extLst>
              <a:ext uri="{FF2B5EF4-FFF2-40B4-BE49-F238E27FC236}">
                <a16:creationId xmlns:a16="http://schemas.microsoft.com/office/drawing/2014/main" id="{BEF87F8D-5A44-4FBC-9840-6EC790F5BF85}"/>
              </a:ext>
            </a:extLst>
          </p:cNvPr>
          <p:cNvGraphicFramePr>
            <a:graphicFrameLocks noGrp="1"/>
          </p:cNvGraphicFramePr>
          <p:nvPr>
            <p:ph idx="1"/>
            <p:extLst/>
          </p:nvPr>
        </p:nvGraphicFramePr>
        <p:xfrm>
          <a:off x="1594339" y="2212487"/>
          <a:ext cx="9406170" cy="2865120"/>
        </p:xfrm>
        <a:graphic>
          <a:graphicData uri="http://schemas.openxmlformats.org/drawingml/2006/table">
            <a:tbl>
              <a:tblPr firstRow="1" bandRow="1">
                <a:tableStyleId>{F2DE63D5-997A-4646-A377-4702673A728D}</a:tableStyleId>
              </a:tblPr>
              <a:tblGrid>
                <a:gridCol w="3135390">
                  <a:extLst>
                    <a:ext uri="{9D8B030D-6E8A-4147-A177-3AD203B41FA5}">
                      <a16:colId xmlns:a16="http://schemas.microsoft.com/office/drawing/2014/main" val="2941873266"/>
                    </a:ext>
                  </a:extLst>
                </a:gridCol>
                <a:gridCol w="3135390">
                  <a:extLst>
                    <a:ext uri="{9D8B030D-6E8A-4147-A177-3AD203B41FA5}">
                      <a16:colId xmlns:a16="http://schemas.microsoft.com/office/drawing/2014/main" val="868192937"/>
                    </a:ext>
                  </a:extLst>
                </a:gridCol>
                <a:gridCol w="3135390">
                  <a:extLst>
                    <a:ext uri="{9D8B030D-6E8A-4147-A177-3AD203B41FA5}">
                      <a16:colId xmlns:a16="http://schemas.microsoft.com/office/drawing/2014/main" val="3661321607"/>
                    </a:ext>
                  </a:extLst>
                </a:gridCol>
              </a:tblGrid>
              <a:tr h="370840">
                <a:tc>
                  <a:txBody>
                    <a:bodyPr/>
                    <a:lstStyle/>
                    <a:p>
                      <a:pPr algn="ctr"/>
                      <a:r>
                        <a:rPr lang="en-US" dirty="0"/>
                        <a:t>Pass</a:t>
                      </a:r>
                      <a:endParaRPr lang="en-GB" dirty="0"/>
                    </a:p>
                  </a:txBody>
                  <a:tcPr/>
                </a:tc>
                <a:tc>
                  <a:txBody>
                    <a:bodyPr/>
                    <a:lstStyle/>
                    <a:p>
                      <a:pPr algn="ctr"/>
                      <a:r>
                        <a:rPr lang="en-US" dirty="0"/>
                        <a:t>Merit</a:t>
                      </a:r>
                      <a:endParaRPr lang="en-GB" dirty="0"/>
                    </a:p>
                  </a:txBody>
                  <a:tcPr/>
                </a:tc>
                <a:tc>
                  <a:txBody>
                    <a:bodyPr/>
                    <a:lstStyle/>
                    <a:p>
                      <a:pPr algn="ctr"/>
                      <a:r>
                        <a:rPr lang="en-US" dirty="0"/>
                        <a:t>Distinction</a:t>
                      </a:r>
                      <a:endParaRPr lang="en-GB" dirty="0"/>
                    </a:p>
                  </a:txBody>
                  <a:tcPr/>
                </a:tc>
                <a:extLst>
                  <a:ext uri="{0D108BD9-81ED-4DB2-BD59-A6C34878D82A}">
                    <a16:rowId xmlns:a16="http://schemas.microsoft.com/office/drawing/2014/main" val="3139665947"/>
                  </a:ext>
                </a:extLst>
              </a:tr>
              <a:tr h="370840">
                <a:tc>
                  <a:txBody>
                    <a:bodyPr/>
                    <a:lstStyle/>
                    <a:p>
                      <a:pPr algn="ctr"/>
                      <a:r>
                        <a:rPr lang="en-US" dirty="0"/>
                        <a:t>P1 </a:t>
                      </a:r>
                      <a:endParaRPr lang="en-GB" dirty="0"/>
                    </a:p>
                  </a:txBody>
                  <a:tcPr/>
                </a:tc>
                <a:tc>
                  <a:txBody>
                    <a:bodyPr/>
                    <a:lstStyle/>
                    <a:p>
                      <a:pPr algn="ctr"/>
                      <a:r>
                        <a:rPr lang="en-US" dirty="0"/>
                        <a:t>M1</a:t>
                      </a:r>
                      <a:endParaRPr lang="en-GB" dirty="0"/>
                    </a:p>
                  </a:txBody>
                  <a:tcPr/>
                </a:tc>
                <a:tc>
                  <a:txBody>
                    <a:bodyPr/>
                    <a:lstStyle/>
                    <a:p>
                      <a:pPr algn="ctr"/>
                      <a:r>
                        <a:rPr lang="en-US" dirty="0"/>
                        <a:t>D1</a:t>
                      </a:r>
                      <a:endParaRPr lang="en-GB" dirty="0"/>
                    </a:p>
                  </a:txBody>
                  <a:tcPr/>
                </a:tc>
                <a:extLst>
                  <a:ext uri="{0D108BD9-81ED-4DB2-BD59-A6C34878D82A}">
                    <a16:rowId xmlns:a16="http://schemas.microsoft.com/office/drawing/2014/main" val="4134204211"/>
                  </a:ext>
                </a:extLst>
              </a:tr>
              <a:tr h="370840">
                <a:tc>
                  <a:txBody>
                    <a:bodyPr/>
                    <a:lstStyle/>
                    <a:p>
                      <a:pPr algn="ctr"/>
                      <a:r>
                        <a:rPr lang="en-US" dirty="0"/>
                        <a:t>P2</a:t>
                      </a:r>
                      <a:endParaRPr lang="en-GB" dirty="0"/>
                    </a:p>
                  </a:txBody>
                  <a:tcPr/>
                </a:tc>
                <a:tc>
                  <a:txBody>
                    <a:bodyPr/>
                    <a:lstStyle/>
                    <a:p>
                      <a:pPr algn="ctr"/>
                      <a:r>
                        <a:rPr lang="en-US" dirty="0"/>
                        <a:t>M2</a:t>
                      </a:r>
                      <a:endParaRPr lang="en-GB" dirty="0"/>
                    </a:p>
                  </a:txBody>
                  <a:tcPr/>
                </a:tc>
                <a:tc>
                  <a:txBody>
                    <a:bodyPr/>
                    <a:lstStyle/>
                    <a:p>
                      <a:pPr algn="ctr"/>
                      <a:r>
                        <a:rPr lang="en-US" dirty="0"/>
                        <a:t>D2</a:t>
                      </a:r>
                      <a:endParaRPr lang="en-GB" dirty="0"/>
                    </a:p>
                  </a:txBody>
                  <a:tcPr/>
                </a:tc>
                <a:extLst>
                  <a:ext uri="{0D108BD9-81ED-4DB2-BD59-A6C34878D82A}">
                    <a16:rowId xmlns:a16="http://schemas.microsoft.com/office/drawing/2014/main" val="2725393792"/>
                  </a:ext>
                </a:extLst>
              </a:tr>
              <a:tr h="370840">
                <a:tc>
                  <a:txBody>
                    <a:bodyPr/>
                    <a:lstStyle/>
                    <a:p>
                      <a:pPr algn="ctr"/>
                      <a:r>
                        <a:rPr lang="en-US" dirty="0"/>
                        <a:t>P3</a:t>
                      </a:r>
                      <a:endParaRPr lang="en-GB" dirty="0"/>
                    </a:p>
                  </a:txBody>
                  <a:tcPr/>
                </a:tc>
                <a:tc>
                  <a:txBody>
                    <a:bodyPr/>
                    <a:lstStyle/>
                    <a:p>
                      <a:pPr algn="ctr"/>
                      <a:r>
                        <a:rPr lang="en-US" dirty="0"/>
                        <a:t>M3</a:t>
                      </a:r>
                      <a:endParaRPr lang="en-GB" dirty="0"/>
                    </a:p>
                  </a:txBody>
                  <a:tcPr/>
                </a:tc>
                <a:tc>
                  <a:txBody>
                    <a:bodyPr/>
                    <a:lstStyle/>
                    <a:p>
                      <a:endParaRPr lang="en-GB" dirty="0"/>
                    </a:p>
                  </a:txBody>
                  <a:tcPr/>
                </a:tc>
                <a:extLst>
                  <a:ext uri="{0D108BD9-81ED-4DB2-BD59-A6C34878D82A}">
                    <a16:rowId xmlns:a16="http://schemas.microsoft.com/office/drawing/2014/main" val="3264615318"/>
                  </a:ext>
                </a:extLst>
              </a:tr>
              <a:tr h="370840">
                <a:tc>
                  <a:txBody>
                    <a:bodyPr/>
                    <a:lstStyle/>
                    <a:p>
                      <a:pPr algn="ctr"/>
                      <a:r>
                        <a:rPr lang="en-US" dirty="0"/>
                        <a:t>P4</a:t>
                      </a:r>
                      <a:endParaRPr lang="en-GB" dirty="0"/>
                    </a:p>
                  </a:txBody>
                  <a:tcPr/>
                </a:tc>
                <a:tc>
                  <a:txBody>
                    <a:bodyPr/>
                    <a:lstStyle/>
                    <a:p>
                      <a:pPr algn="ctr"/>
                      <a:r>
                        <a:rPr lang="en-US" dirty="0"/>
                        <a:t>M4</a:t>
                      </a:r>
                      <a:endParaRPr lang="en-GB" dirty="0"/>
                    </a:p>
                  </a:txBody>
                  <a:tcPr/>
                </a:tc>
                <a:tc>
                  <a:txBody>
                    <a:bodyPr/>
                    <a:lstStyle/>
                    <a:p>
                      <a:endParaRPr lang="en-GB" dirty="0"/>
                    </a:p>
                  </a:txBody>
                  <a:tcPr/>
                </a:tc>
                <a:extLst>
                  <a:ext uri="{0D108BD9-81ED-4DB2-BD59-A6C34878D82A}">
                    <a16:rowId xmlns:a16="http://schemas.microsoft.com/office/drawing/2014/main" val="763218268"/>
                  </a:ext>
                </a:extLst>
              </a:tr>
              <a:tr h="370840">
                <a:tc>
                  <a:txBody>
                    <a:bodyPr/>
                    <a:lstStyle/>
                    <a:p>
                      <a:pPr algn="ctr"/>
                      <a:r>
                        <a:rPr lang="en-US" dirty="0"/>
                        <a:t>P5</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47581768"/>
                  </a:ext>
                </a:extLst>
              </a:tr>
              <a:tr h="370840">
                <a:tc>
                  <a:txBody>
                    <a:bodyPr/>
                    <a:lstStyle/>
                    <a:p>
                      <a:pPr algn="ctr"/>
                      <a:r>
                        <a:rPr lang="en-US" dirty="0">
                          <a:latin typeface="Avenir Next LT Pro Light" panose="020B0304020202020204" pitchFamily="34" charset="0"/>
                        </a:rPr>
                        <a:t>5/5 need to be covered to score a </a:t>
                      </a:r>
                      <a:r>
                        <a:rPr lang="en-US" b="1" u="sng" dirty="0">
                          <a:latin typeface="Avenir Next LT Pro Light" panose="020B0304020202020204" pitchFamily="34" charset="0"/>
                        </a:rPr>
                        <a:t>P</a:t>
                      </a:r>
                      <a:endParaRPr lang="en-GB" b="1" u="sng" dirty="0">
                        <a:latin typeface="Avenir Next LT Pro Light" panose="020B0304020202020204" pitchFamily="34" charset="0"/>
                      </a:endParaRPr>
                    </a:p>
                  </a:txBody>
                  <a:tcPr/>
                </a:tc>
                <a:tc>
                  <a:txBody>
                    <a:bodyPr/>
                    <a:lstStyle/>
                    <a:p>
                      <a:pPr algn="ctr"/>
                      <a:r>
                        <a:rPr lang="en-US" dirty="0">
                          <a:latin typeface="Avenir Next LT Pro Light" panose="020B0304020202020204" pitchFamily="34" charset="0"/>
                        </a:rPr>
                        <a:t>9/9 need to be covered to score an </a:t>
                      </a:r>
                      <a:r>
                        <a:rPr lang="en-US" b="1" u="sng" dirty="0">
                          <a:latin typeface="Avenir Next LT Pro Light" panose="020B0304020202020204" pitchFamily="34" charset="0"/>
                        </a:rPr>
                        <a:t>M</a:t>
                      </a:r>
                      <a:endParaRPr lang="en-GB" b="1" u="sng" dirty="0">
                        <a:latin typeface="Avenir Next LT Pro Light" panose="020B0304020202020204" pitchFamily="34" charset="0"/>
                      </a:endParaRPr>
                    </a:p>
                  </a:txBody>
                  <a:tcPr/>
                </a:tc>
                <a:tc>
                  <a:txBody>
                    <a:bodyPr/>
                    <a:lstStyle/>
                    <a:p>
                      <a:pPr algn="ctr"/>
                      <a:r>
                        <a:rPr lang="en-US" dirty="0">
                          <a:latin typeface="Avenir Next LT Pro Light" panose="020B0304020202020204" pitchFamily="34" charset="0"/>
                        </a:rPr>
                        <a:t>12/12 need to be covered to score a </a:t>
                      </a:r>
                      <a:r>
                        <a:rPr lang="en-US" b="1" u="sng" dirty="0">
                          <a:latin typeface="Avenir Next LT Pro Light" panose="020B0304020202020204" pitchFamily="34" charset="0"/>
                        </a:rPr>
                        <a:t>D</a:t>
                      </a:r>
                      <a:endParaRPr lang="en-GB" b="1" u="sng" dirty="0">
                        <a:latin typeface="Avenir Next LT Pro Light" panose="020B0304020202020204" pitchFamily="34" charset="0"/>
                      </a:endParaRPr>
                    </a:p>
                  </a:txBody>
                  <a:tcPr/>
                </a:tc>
                <a:extLst>
                  <a:ext uri="{0D108BD9-81ED-4DB2-BD59-A6C34878D82A}">
                    <a16:rowId xmlns:a16="http://schemas.microsoft.com/office/drawing/2014/main" val="3767596481"/>
                  </a:ext>
                </a:extLst>
              </a:tr>
            </a:tbl>
          </a:graphicData>
        </a:graphic>
      </p:graphicFrame>
      <p:sp>
        <p:nvSpPr>
          <p:cNvPr id="6" name="TextBox 5">
            <a:extLst>
              <a:ext uri="{FF2B5EF4-FFF2-40B4-BE49-F238E27FC236}">
                <a16:creationId xmlns:a16="http://schemas.microsoft.com/office/drawing/2014/main" id="{262595ED-AD8E-4D6A-820C-7D7CDE04267F}"/>
              </a:ext>
            </a:extLst>
          </p:cNvPr>
          <p:cNvSpPr txBox="1"/>
          <p:nvPr/>
        </p:nvSpPr>
        <p:spPr>
          <a:xfrm>
            <a:off x="1365738" y="5498123"/>
            <a:ext cx="9759462" cy="646331"/>
          </a:xfrm>
          <a:prstGeom prst="rect">
            <a:avLst/>
          </a:prstGeom>
          <a:noFill/>
        </p:spPr>
        <p:txBody>
          <a:bodyPr wrap="square" rtlCol="0">
            <a:spAutoFit/>
          </a:bodyPr>
          <a:lstStyle/>
          <a:p>
            <a:r>
              <a:rPr lang="en-US" dirty="0">
                <a:latin typeface="Avenir Next LT Pro Light" panose="020B0304020202020204" pitchFamily="34" charset="0"/>
              </a:rPr>
              <a:t>* </a:t>
            </a:r>
            <a:r>
              <a:rPr lang="en-US" dirty="0"/>
              <a:t>In case of scoring a U, a student can apply for a resubmission. After resubmission, the maximum grade the student can score is a P.</a:t>
            </a:r>
            <a:endParaRPr lang="en-GB" dirty="0"/>
          </a:p>
        </p:txBody>
      </p:sp>
    </p:spTree>
    <p:extLst>
      <p:ext uri="{BB962C8B-B14F-4D97-AF65-F5344CB8AC3E}">
        <p14:creationId xmlns:p14="http://schemas.microsoft.com/office/powerpoint/2010/main" val="808365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grpSp>
        <p:nvGrpSpPr>
          <p:cNvPr id="4" name="Group 3">
            <a:extLst>
              <a:ext uri="{FF2B5EF4-FFF2-40B4-BE49-F238E27FC236}">
                <a16:creationId xmlns:a16="http://schemas.microsoft.com/office/drawing/2014/main" id="{4BED9544-F51D-5746-8444-56D1E7969BDB}"/>
              </a:ext>
            </a:extLst>
          </p:cNvPr>
          <p:cNvGrpSpPr/>
          <p:nvPr/>
        </p:nvGrpSpPr>
        <p:grpSpPr>
          <a:xfrm>
            <a:off x="1071009" y="1397726"/>
            <a:ext cx="8425686" cy="5191100"/>
            <a:chOff x="446741" y="1421700"/>
            <a:chExt cx="6757916" cy="5167126"/>
          </a:xfrm>
        </p:grpSpPr>
        <p:sp>
          <p:nvSpPr>
            <p:cNvPr id="2" name="Oval 1">
              <a:extLst>
                <a:ext uri="{FF2B5EF4-FFF2-40B4-BE49-F238E27FC236}">
                  <a16:creationId xmlns:a16="http://schemas.microsoft.com/office/drawing/2014/main" id="{DADC51E6-A5CF-2B4D-BDB0-C19B90AB5E35}"/>
                </a:ext>
              </a:extLst>
            </p:cNvPr>
            <p:cNvSpPr/>
            <p:nvPr/>
          </p:nvSpPr>
          <p:spPr>
            <a:xfrm>
              <a:off x="2037531" y="1421700"/>
              <a:ext cx="5167126" cy="51671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1671537-2F5C-6C42-AB75-0796A9548FEA}"/>
                </a:ext>
              </a:extLst>
            </p:cNvPr>
            <p:cNvSpPr txBox="1"/>
            <p:nvPr/>
          </p:nvSpPr>
          <p:spPr>
            <a:xfrm>
              <a:off x="446741" y="2776007"/>
              <a:ext cx="2855966" cy="275720"/>
            </a:xfrm>
            <a:prstGeom prst="rect">
              <a:avLst/>
            </a:prstGeom>
            <a:noFill/>
          </p:spPr>
          <p:txBody>
            <a:bodyPr wrap="none" lIns="0" tIns="0" rIns="0" bIns="0" rtlCol="0">
              <a:spAutoFit/>
            </a:bodyPr>
            <a:lstStyle/>
            <a:p>
              <a:r>
                <a:rPr lang="en-GB" b="1" dirty="0">
                  <a:solidFill>
                    <a:srgbClr val="00B0F0"/>
                  </a:solidFill>
                </a:rPr>
                <a:t>Vocational </a:t>
              </a:r>
              <a:r>
                <a:rPr lang="en-GB" b="1" dirty="0" smtClean="0">
                  <a:solidFill>
                    <a:srgbClr val="00B0F0"/>
                  </a:solidFill>
                </a:rPr>
                <a:t> Life-related Scenario</a:t>
              </a:r>
              <a:endParaRPr lang="en-GB" b="1" dirty="0">
                <a:solidFill>
                  <a:srgbClr val="00B0F0"/>
                </a:solidFill>
              </a:endParaRPr>
            </a:p>
          </p:txBody>
        </p:sp>
      </p:grpSp>
      <p:sp>
        <p:nvSpPr>
          <p:cNvPr id="583" name="Shape 583"/>
          <p:cNvSpPr txBox="1">
            <a:spLocks noGrp="1"/>
          </p:cNvSpPr>
          <p:nvPr>
            <p:ph type="title"/>
          </p:nvPr>
        </p:nvSpPr>
        <p:spPr>
          <a:xfrm>
            <a:off x="3081864" y="281187"/>
            <a:ext cx="5751737" cy="850913"/>
          </a:xfrm>
          <a:prstGeom prst="rect">
            <a:avLst/>
          </a:prstGeom>
          <a:noFill/>
          <a:ln>
            <a:noFill/>
          </a:ln>
        </p:spPr>
        <p:txBody>
          <a:bodyPr vert="horz" lIns="91425" tIns="91425" rIns="91425" bIns="91425" rtlCol="0" anchor="t" anchorCtr="0">
            <a:noAutofit/>
          </a:bodyPr>
          <a:lstStyle/>
          <a:p>
            <a:pPr>
              <a:lnSpc>
                <a:spcPct val="117647"/>
              </a:lnSpc>
              <a:spcBef>
                <a:spcPts val="0"/>
              </a:spcBef>
              <a:buClr>
                <a:schemeClr val="dk1"/>
              </a:buClr>
              <a:buSzPct val="25000"/>
            </a:pPr>
            <a:r>
              <a:rPr lang="en-GB" b="1" u="none" strike="noStrike" cap="none" dirty="0" smtClean="0">
                <a:solidFill>
                  <a:schemeClr val="bg2"/>
                </a:solidFill>
                <a:ea typeface="Times New Roman"/>
                <a:cs typeface="Times New Roman"/>
                <a:sym typeface="Times New Roman"/>
              </a:rPr>
              <a:t>          </a:t>
            </a:r>
            <a:r>
              <a:rPr lang="en-GB" b="1" u="none" strike="noStrike" cap="none" dirty="0" smtClean="0">
                <a:solidFill>
                  <a:srgbClr val="00B0F0"/>
                </a:solidFill>
                <a:ea typeface="Times New Roman"/>
                <a:cs typeface="Times New Roman"/>
                <a:sym typeface="Times New Roman"/>
              </a:rPr>
              <a:t>The </a:t>
            </a:r>
            <a:r>
              <a:rPr lang="en-GB" b="1" u="none" strike="noStrike" cap="none" dirty="0">
                <a:solidFill>
                  <a:srgbClr val="00B0F0"/>
                </a:solidFill>
                <a:ea typeface="Times New Roman"/>
                <a:cs typeface="Times New Roman"/>
                <a:sym typeface="Times New Roman"/>
              </a:rPr>
              <a:t>Unit Assignment Brief </a:t>
            </a:r>
          </a:p>
        </p:txBody>
      </p:sp>
      <p:sp>
        <p:nvSpPr>
          <p:cNvPr id="588" name="Shape 588"/>
          <p:cNvSpPr/>
          <p:nvPr/>
        </p:nvSpPr>
        <p:spPr>
          <a:xfrm rot="16200000">
            <a:off x="5867308" y="2884045"/>
            <a:ext cx="555575" cy="0"/>
          </a:xfrm>
          <a:custGeom>
            <a:avLst/>
            <a:gdLst/>
            <a:ahLst/>
            <a:cxnLst/>
            <a:rect l="0" t="0" r="0" b="0"/>
            <a:pathLst>
              <a:path w="120000" h="120000" extrusionOk="0">
                <a:moveTo>
                  <a:pt x="0" y="0"/>
                </a:moveTo>
                <a:lnTo>
                  <a:pt x="120000" y="0"/>
                </a:lnTo>
              </a:path>
            </a:pathLst>
          </a:custGeom>
          <a:noFill/>
          <a:ln w="34925" cap="flat" cmpd="sng">
            <a:solidFill>
              <a:srgbClr val="504D49"/>
            </a:solidFill>
            <a:prstDash val="solid"/>
            <a:round/>
            <a:headEnd type="none" w="med" len="med"/>
            <a:tailEnd type="none" w="med" len="med"/>
          </a:ln>
        </p:spPr>
      </p:sp>
      <p:sp>
        <p:nvSpPr>
          <p:cNvPr id="591" name="Shape 591"/>
          <p:cNvSpPr/>
          <p:nvPr/>
        </p:nvSpPr>
        <p:spPr>
          <a:xfrm rot="1832436">
            <a:off x="7146436" y="4945488"/>
            <a:ext cx="525631" cy="0"/>
          </a:xfrm>
          <a:custGeom>
            <a:avLst/>
            <a:gdLst/>
            <a:ahLst/>
            <a:cxnLst/>
            <a:rect l="0" t="0" r="0" b="0"/>
            <a:pathLst>
              <a:path w="120000" h="120000" extrusionOk="0">
                <a:moveTo>
                  <a:pt x="0" y="0"/>
                </a:moveTo>
                <a:lnTo>
                  <a:pt x="120000" y="0"/>
                </a:lnTo>
              </a:path>
            </a:pathLst>
          </a:custGeom>
          <a:noFill/>
          <a:ln w="34925" cap="flat" cmpd="sng">
            <a:solidFill>
              <a:srgbClr val="504D49"/>
            </a:solidFill>
            <a:prstDash val="solid"/>
            <a:round/>
            <a:headEnd type="none" w="med" len="med"/>
            <a:tailEnd type="none" w="med" len="med"/>
          </a:ln>
        </p:spPr>
      </p:sp>
      <p:sp>
        <p:nvSpPr>
          <p:cNvPr id="594" name="Shape 594"/>
          <p:cNvSpPr/>
          <p:nvPr/>
        </p:nvSpPr>
        <p:spPr>
          <a:xfrm rot="9019440">
            <a:off x="4594354" y="4926898"/>
            <a:ext cx="548936" cy="0"/>
          </a:xfrm>
          <a:custGeom>
            <a:avLst/>
            <a:gdLst/>
            <a:ahLst/>
            <a:cxnLst/>
            <a:rect l="0" t="0" r="0" b="0"/>
            <a:pathLst>
              <a:path w="120000" h="120000" extrusionOk="0">
                <a:moveTo>
                  <a:pt x="0" y="0"/>
                </a:moveTo>
                <a:lnTo>
                  <a:pt x="120000" y="0"/>
                </a:lnTo>
              </a:path>
            </a:pathLst>
          </a:custGeom>
          <a:noFill/>
          <a:ln w="34925" cap="flat" cmpd="sng">
            <a:solidFill>
              <a:srgbClr val="504D49"/>
            </a:solidFill>
            <a:prstDash val="solid"/>
            <a:round/>
            <a:headEnd type="none" w="med" len="med"/>
            <a:tailEnd type="none" w="med" len="med"/>
          </a:ln>
        </p:spPr>
      </p:sp>
      <p:sp>
        <p:nvSpPr>
          <p:cNvPr id="586" name="Shape 586"/>
          <p:cNvSpPr/>
          <p:nvPr/>
        </p:nvSpPr>
        <p:spPr>
          <a:xfrm>
            <a:off x="5107295" y="3161834"/>
            <a:ext cx="2075603" cy="2075603"/>
          </a:xfrm>
          <a:prstGeom prst="roundRect">
            <a:avLst>
              <a:gd name="adj" fmla="val 16667"/>
            </a:avLst>
          </a:prstGeom>
          <a:solidFill>
            <a:schemeClr val="tx1">
              <a:lumMod val="50000"/>
              <a:lumOff val="50000"/>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solidFill>
                <a:schemeClr val="tx1">
                  <a:lumMod val="50000"/>
                  <a:lumOff val="50000"/>
                </a:schemeClr>
              </a:solidFill>
              <a:latin typeface="Open Sans" panose="020B0606030504020204" pitchFamily="34" charset="0"/>
            </a:endParaRPr>
          </a:p>
        </p:txBody>
      </p:sp>
      <p:sp>
        <p:nvSpPr>
          <p:cNvPr id="587" name="Shape 587"/>
          <p:cNvSpPr txBox="1"/>
          <p:nvPr/>
        </p:nvSpPr>
        <p:spPr>
          <a:xfrm>
            <a:off x="5208618" y="3263159"/>
            <a:ext cx="1872955" cy="1872955"/>
          </a:xfrm>
          <a:prstGeom prst="rect">
            <a:avLst/>
          </a:prstGeom>
          <a:noFill/>
          <a:ln>
            <a:noFill/>
          </a:ln>
        </p:spPr>
        <p:txBody>
          <a:bodyPr lIns="40625" tIns="40625" rIns="40625" bIns="40625" anchor="ctr" anchorCtr="0">
            <a:noAutofit/>
          </a:bodyPr>
          <a:lstStyle/>
          <a:p>
            <a:pPr algn="ctr">
              <a:lnSpc>
                <a:spcPct val="90000"/>
              </a:lnSpc>
              <a:buClr>
                <a:schemeClr val="lt1"/>
              </a:buClr>
              <a:buSzPct val="25000"/>
            </a:pPr>
            <a:r>
              <a:rPr lang="en-GB" sz="2400" dirty="0">
                <a:solidFill>
                  <a:schemeClr val="lt1"/>
                </a:solidFill>
                <a:latin typeface="Open Sans" panose="020B0606030504020204" pitchFamily="34" charset="0"/>
                <a:ea typeface="Open Sans"/>
                <a:cs typeface="Open Sans"/>
                <a:sym typeface="Open Sans"/>
              </a:rPr>
              <a:t>Assignment Brief</a:t>
            </a:r>
          </a:p>
        </p:txBody>
      </p:sp>
      <p:sp>
        <p:nvSpPr>
          <p:cNvPr id="589" name="Shape 589"/>
          <p:cNvSpPr/>
          <p:nvPr/>
        </p:nvSpPr>
        <p:spPr>
          <a:xfrm>
            <a:off x="5284183" y="1215604"/>
            <a:ext cx="1721822" cy="1390651"/>
          </a:xfrm>
          <a:prstGeom prst="roundRect">
            <a:avLst>
              <a:gd name="adj" fmla="val 16667"/>
            </a:avLst>
          </a:prstGeom>
          <a:solidFill>
            <a:schemeClr val="tx2"/>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latin typeface="Open Sans" panose="020B0606030504020204" pitchFamily="34" charset="0"/>
            </a:endParaRPr>
          </a:p>
        </p:txBody>
      </p:sp>
      <p:sp>
        <p:nvSpPr>
          <p:cNvPr id="590" name="Shape 590"/>
          <p:cNvSpPr txBox="1"/>
          <p:nvPr/>
        </p:nvSpPr>
        <p:spPr>
          <a:xfrm>
            <a:off x="5352067" y="1283490"/>
            <a:ext cx="1586052" cy="1254882"/>
          </a:xfrm>
          <a:prstGeom prst="rect">
            <a:avLst/>
          </a:prstGeom>
          <a:noFill/>
          <a:ln>
            <a:noFill/>
          </a:ln>
        </p:spPr>
        <p:txBody>
          <a:bodyPr lIns="33000" tIns="33000" rIns="33000" bIns="33000" anchor="ctr" anchorCtr="0">
            <a:noAutofit/>
          </a:bodyPr>
          <a:lstStyle/>
          <a:p>
            <a:pPr algn="ctr">
              <a:lnSpc>
                <a:spcPct val="90000"/>
              </a:lnSpc>
              <a:buClr>
                <a:schemeClr val="lt1"/>
              </a:buClr>
              <a:buSzPct val="25000"/>
            </a:pPr>
            <a:r>
              <a:rPr lang="en-GB" sz="1600" dirty="0">
                <a:solidFill>
                  <a:schemeClr val="lt1"/>
                </a:solidFill>
                <a:latin typeface="Open Sans" panose="020B0606030504020204" pitchFamily="34" charset="0"/>
                <a:ea typeface="Open Sans"/>
                <a:cs typeface="Open Sans"/>
                <a:sym typeface="Open Sans"/>
              </a:rPr>
              <a:t>Learning Outcomes</a:t>
            </a:r>
          </a:p>
        </p:txBody>
      </p:sp>
      <p:sp>
        <p:nvSpPr>
          <p:cNvPr id="592" name="Shape 592"/>
          <p:cNvSpPr/>
          <p:nvPr/>
        </p:nvSpPr>
        <p:spPr>
          <a:xfrm>
            <a:off x="7635608" y="4904640"/>
            <a:ext cx="1765852" cy="1390651"/>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latin typeface="Open Sans" panose="020B0606030504020204" pitchFamily="34" charset="0"/>
            </a:endParaRPr>
          </a:p>
        </p:txBody>
      </p:sp>
      <p:sp>
        <p:nvSpPr>
          <p:cNvPr id="593" name="Shape 593"/>
          <p:cNvSpPr txBox="1"/>
          <p:nvPr/>
        </p:nvSpPr>
        <p:spPr>
          <a:xfrm>
            <a:off x="7703494" y="4972523"/>
            <a:ext cx="1630080" cy="1254882"/>
          </a:xfrm>
          <a:prstGeom prst="rect">
            <a:avLst/>
          </a:prstGeom>
          <a:noFill/>
          <a:ln>
            <a:noFill/>
          </a:ln>
        </p:spPr>
        <p:txBody>
          <a:bodyPr lIns="33000" tIns="33000" rIns="33000" bIns="33000" anchor="ctr" anchorCtr="0">
            <a:noAutofit/>
          </a:bodyPr>
          <a:lstStyle/>
          <a:p>
            <a:pPr algn="ctr">
              <a:lnSpc>
                <a:spcPct val="90000"/>
              </a:lnSpc>
              <a:buClr>
                <a:schemeClr val="lt1"/>
              </a:buClr>
              <a:buSzPct val="25000"/>
            </a:pPr>
            <a:r>
              <a:rPr lang="en-GB" sz="1600" dirty="0">
                <a:latin typeface="Open Sans" panose="020B0606030504020204" pitchFamily="34" charset="0"/>
                <a:ea typeface="Open Sans"/>
                <a:cs typeface="Open Sans"/>
                <a:sym typeface="Open Sans"/>
              </a:rPr>
              <a:t>Level</a:t>
            </a:r>
          </a:p>
        </p:txBody>
      </p:sp>
      <p:sp>
        <p:nvSpPr>
          <p:cNvPr id="595" name="Shape 595"/>
          <p:cNvSpPr/>
          <p:nvPr/>
        </p:nvSpPr>
        <p:spPr>
          <a:xfrm>
            <a:off x="2930752" y="4851709"/>
            <a:ext cx="1699600" cy="1390651"/>
          </a:xfrm>
          <a:prstGeom prst="roundRect">
            <a:avLst>
              <a:gd name="adj" fmla="val 16667"/>
            </a:avLst>
          </a:prstGeom>
          <a:solidFill>
            <a:srgbClr val="03873A"/>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latin typeface="Open Sans" panose="020B0606030504020204" pitchFamily="34" charset="0"/>
            </a:endParaRPr>
          </a:p>
        </p:txBody>
      </p:sp>
      <p:sp>
        <p:nvSpPr>
          <p:cNvPr id="596" name="Shape 596"/>
          <p:cNvSpPr txBox="1"/>
          <p:nvPr/>
        </p:nvSpPr>
        <p:spPr>
          <a:xfrm>
            <a:off x="2998639" y="4919592"/>
            <a:ext cx="1563830" cy="1254882"/>
          </a:xfrm>
          <a:prstGeom prst="rect">
            <a:avLst/>
          </a:prstGeom>
          <a:noFill/>
          <a:ln>
            <a:noFill/>
          </a:ln>
        </p:spPr>
        <p:txBody>
          <a:bodyPr lIns="33000" tIns="33000" rIns="33000" bIns="33000" anchor="ctr" anchorCtr="0">
            <a:noAutofit/>
          </a:bodyPr>
          <a:lstStyle/>
          <a:p>
            <a:pPr algn="ctr">
              <a:lnSpc>
                <a:spcPct val="90000"/>
              </a:lnSpc>
              <a:buClr>
                <a:schemeClr val="lt1"/>
              </a:buClr>
              <a:buSzPct val="25000"/>
            </a:pPr>
            <a:r>
              <a:rPr lang="en-GB" sz="1600" dirty="0">
                <a:solidFill>
                  <a:schemeClr val="lt1"/>
                </a:solidFill>
                <a:latin typeface="Open Sans" panose="020B0606030504020204" pitchFamily="34" charset="0"/>
                <a:ea typeface="Open Sans"/>
                <a:cs typeface="Open Sans"/>
                <a:sym typeface="Open Sans"/>
              </a:rPr>
              <a:t>Assessment Criteria</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spTree>
    <p:extLst>
      <p:ext uri="{BB962C8B-B14F-4D97-AF65-F5344CB8AC3E}">
        <p14:creationId xmlns:p14="http://schemas.microsoft.com/office/powerpoint/2010/main" val="286934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55790" y="1062309"/>
            <a:ext cx="1120821" cy="1309107"/>
            <a:chOff x="770171" y="944782"/>
            <a:chExt cx="1120821"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770171" y="944782"/>
              <a:ext cx="1120821" cy="523220"/>
            </a:xfrm>
            <a:prstGeom prst="rect">
              <a:avLst/>
            </a:prstGeom>
            <a:noFill/>
          </p:spPr>
          <p:txBody>
            <a:bodyPr wrap="none" rtlCol="0">
              <a:spAutoFit/>
            </a:bodyPr>
            <a:lstStyle/>
            <a:p>
              <a:pPr algn="ctr">
                <a:buClr>
                  <a:srgbClr val="000000"/>
                </a:buClr>
                <a:defRPr/>
              </a:pPr>
              <a:r>
                <a:rPr lang="en-GB" sz="1400" kern="0" dirty="0">
                  <a:solidFill>
                    <a:srgbClr val="000000"/>
                  </a:solidFill>
                  <a:latin typeface="Arial"/>
                  <a:cs typeface="Arial"/>
                  <a:sym typeface="Arial"/>
                </a:rPr>
                <a:t>Assignment</a:t>
              </a:r>
            </a:p>
            <a:p>
              <a:pPr algn="ctr">
                <a:buClr>
                  <a:srgbClr val="000000"/>
                </a:buClr>
                <a:defRPr/>
              </a:pPr>
              <a:r>
                <a:rPr lang="en-GB" sz="14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spTree>
    <p:extLst>
      <p:ext uri="{BB962C8B-B14F-4D97-AF65-F5344CB8AC3E}">
        <p14:creationId xmlns:p14="http://schemas.microsoft.com/office/powerpoint/2010/main" val="42388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sp>
        <p:nvSpPr>
          <p:cNvPr id="5" name="Slide Number Placeholder 4">
            <a:extLst>
              <a:ext uri="{FF2B5EF4-FFF2-40B4-BE49-F238E27FC236}">
                <a16:creationId xmlns:a16="http://schemas.microsoft.com/office/drawing/2014/main" id="{BA8B1CBC-2DC1-D247-A003-50D1EAECDD4E}"/>
              </a:ext>
            </a:extLst>
          </p:cNvPr>
          <p:cNvSpPr>
            <a:spLocks noGrp="1"/>
          </p:cNvSpPr>
          <p:nvPr>
            <p:ph type="sldNum" idx="12"/>
          </p:nvPr>
        </p:nvSpPr>
        <p:spPr>
          <a:xfrm>
            <a:off x="10063583" y="5056031"/>
            <a:ext cx="124741" cy="110332"/>
          </a:xfrm>
        </p:spPr>
        <p:txBody>
          <a:bodyPr/>
          <a:lstStyle/>
          <a:p>
            <a:pPr>
              <a:buClr>
                <a:srgbClr val="000000"/>
              </a:buClr>
              <a:defRPr/>
            </a:pPr>
            <a:fld id="{00000000-1234-1234-1234-123412341234}" type="slidenum">
              <a:rPr lang="en-GB" kern="0">
                <a:solidFill>
                  <a:srgbClr val="EEECE1"/>
                </a:solidFill>
              </a:rPr>
              <a:pPr>
                <a:buClr>
                  <a:srgbClr val="000000"/>
                </a:buClr>
                <a:defRPr/>
              </a:pPr>
              <a:t>19</a:t>
            </a:fld>
            <a:endParaRPr lang="en-GB" kern="0" dirty="0">
              <a:solidFill>
                <a:srgbClr val="EEECE1"/>
              </a:solidFill>
            </a:endParaRP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61499" y="944783"/>
            <a:ext cx="986167" cy="1309107"/>
            <a:chOff x="837498" y="944782"/>
            <a:chExt cx="986167"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837498" y="944782"/>
              <a:ext cx="986167"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lumMod val="65000"/>
                  </a:srgbClr>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grayscl/>
            </a:blip>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grayscl/>
              </a:blip>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grayscl/>
              </a:blip>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1" name="Group 30">
            <a:extLst>
              <a:ext uri="{FF2B5EF4-FFF2-40B4-BE49-F238E27FC236}">
                <a16:creationId xmlns:a16="http://schemas.microsoft.com/office/drawing/2014/main" id="{B3F2ADDB-9C3F-C64C-BF40-DBF0C448CC9D}"/>
              </a:ext>
            </a:extLst>
          </p:cNvPr>
          <p:cNvGrpSpPr/>
          <p:nvPr/>
        </p:nvGrpSpPr>
        <p:grpSpPr>
          <a:xfrm>
            <a:off x="3432803" y="3515844"/>
            <a:ext cx="1722020" cy="955573"/>
            <a:chOff x="1908803" y="3515843"/>
            <a:chExt cx="1722020" cy="955573"/>
          </a:xfrm>
        </p:grpSpPr>
        <p:pic>
          <p:nvPicPr>
            <p:cNvPr id="34" name="Picture 33">
              <a:extLst>
                <a:ext uri="{FF2B5EF4-FFF2-40B4-BE49-F238E27FC236}">
                  <a16:creationId xmlns:a16="http://schemas.microsoft.com/office/drawing/2014/main" id="{D7C72659-2FCF-B64A-95EE-078C22967CA9}"/>
                </a:ext>
              </a:extLst>
            </p:cNvPr>
            <p:cNvPicPr>
              <a:picLocks noChangeAspect="1"/>
            </p:cNvPicPr>
            <p:nvPr/>
          </p:nvPicPr>
          <p:blipFill rotWithShape="1">
            <a:blip r:embed="rId3"/>
            <a:srcRect l="5039" t="17209" r="3644" b="6031"/>
            <a:stretch/>
          </p:blipFill>
          <p:spPr>
            <a:xfrm>
              <a:off x="2494035" y="3515843"/>
              <a:ext cx="1136788" cy="955573"/>
            </a:xfrm>
            <a:prstGeom prst="rect">
              <a:avLst/>
            </a:prstGeom>
          </p:spPr>
        </p:pic>
        <p:sp>
          <p:nvSpPr>
            <p:cNvPr id="35" name="Chevron 34">
              <a:extLst>
                <a:ext uri="{FF2B5EF4-FFF2-40B4-BE49-F238E27FC236}">
                  <a16:creationId xmlns:a16="http://schemas.microsoft.com/office/drawing/2014/main" id="{E02ABDF1-EF35-DC43-A592-D41A60736BDF}"/>
                </a:ext>
              </a:extLst>
            </p:cNvPr>
            <p:cNvSpPr/>
            <p:nvPr/>
          </p:nvSpPr>
          <p:spPr>
            <a:xfrm>
              <a:off x="190880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2" name="Group 31">
            <a:extLst>
              <a:ext uri="{FF2B5EF4-FFF2-40B4-BE49-F238E27FC236}">
                <a16:creationId xmlns:a16="http://schemas.microsoft.com/office/drawing/2014/main" id="{19FC986C-BCDC-E147-ADE9-6DEE0FDA1309}"/>
              </a:ext>
            </a:extLst>
          </p:cNvPr>
          <p:cNvGrpSpPr/>
          <p:nvPr/>
        </p:nvGrpSpPr>
        <p:grpSpPr>
          <a:xfrm>
            <a:off x="5296974" y="3429603"/>
            <a:ext cx="1236175" cy="1466704"/>
            <a:chOff x="3772973" y="3429603"/>
            <a:chExt cx="1236175" cy="1466704"/>
          </a:xfrm>
        </p:grpSpPr>
        <p:grpSp>
          <p:nvGrpSpPr>
            <p:cNvPr id="52" name="Group 51">
              <a:extLst>
                <a:ext uri="{FF2B5EF4-FFF2-40B4-BE49-F238E27FC236}">
                  <a16:creationId xmlns:a16="http://schemas.microsoft.com/office/drawing/2014/main" id="{5AE9993E-B96C-444C-922E-CC4010C381E4}"/>
                </a:ext>
              </a:extLst>
            </p:cNvPr>
            <p:cNvGrpSpPr/>
            <p:nvPr/>
          </p:nvGrpSpPr>
          <p:grpSpPr>
            <a:xfrm>
              <a:off x="4289079" y="3429603"/>
              <a:ext cx="720069" cy="1466704"/>
              <a:chOff x="4289079" y="3429603"/>
              <a:chExt cx="720069" cy="1466704"/>
            </a:xfrm>
          </p:grpSpPr>
          <p:pic>
            <p:nvPicPr>
              <p:cNvPr id="39" name="Picture 38">
                <a:extLst>
                  <a:ext uri="{FF2B5EF4-FFF2-40B4-BE49-F238E27FC236}">
                    <a16:creationId xmlns:a16="http://schemas.microsoft.com/office/drawing/2014/main" id="{2A52BD33-0AC0-EC49-828A-025CFAAFF886}"/>
                  </a:ext>
                </a:extLst>
              </p:cNvPr>
              <p:cNvPicPr>
                <a:picLocks noChangeAspect="1"/>
              </p:cNvPicPr>
              <p:nvPr/>
            </p:nvPicPr>
            <p:blipFill rotWithShape="1">
              <a:blip r:embed="rId6"/>
              <a:srcRect l="22249" t="7907" r="22558" b="7132"/>
              <a:stretch/>
            </p:blipFill>
            <p:spPr>
              <a:xfrm>
                <a:off x="4388616" y="3429603"/>
                <a:ext cx="520994" cy="801979"/>
              </a:xfrm>
              <a:prstGeom prst="rect">
                <a:avLst/>
              </a:prstGeom>
            </p:spPr>
          </p:pic>
          <p:sp>
            <p:nvSpPr>
              <p:cNvPr id="40" name="TextBox 39">
                <a:extLst>
                  <a:ext uri="{FF2B5EF4-FFF2-40B4-BE49-F238E27FC236}">
                    <a16:creationId xmlns:a16="http://schemas.microsoft.com/office/drawing/2014/main" id="{81E7C292-66CF-6E4F-B4AA-6311F4D70E1A}"/>
                  </a:ext>
                </a:extLst>
              </p:cNvPr>
              <p:cNvSpPr txBox="1"/>
              <p:nvPr/>
            </p:nvSpPr>
            <p:spPr>
              <a:xfrm>
                <a:off x="4289079" y="4249976"/>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41" name="Chevron 40">
              <a:extLst>
                <a:ext uri="{FF2B5EF4-FFF2-40B4-BE49-F238E27FC236}">
                  <a16:creationId xmlns:a16="http://schemas.microsoft.com/office/drawing/2014/main" id="{463453C5-5FBB-4441-885A-F608508F66D6}"/>
                </a:ext>
              </a:extLst>
            </p:cNvPr>
            <p:cNvSpPr/>
            <p:nvPr/>
          </p:nvSpPr>
          <p:spPr>
            <a:xfrm>
              <a:off x="377297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3" name="Group 32">
            <a:extLst>
              <a:ext uri="{FF2B5EF4-FFF2-40B4-BE49-F238E27FC236}">
                <a16:creationId xmlns:a16="http://schemas.microsoft.com/office/drawing/2014/main" id="{0643F4FB-D020-DD40-BF7A-5A4EE9946F7D}"/>
              </a:ext>
            </a:extLst>
          </p:cNvPr>
          <p:cNvGrpSpPr/>
          <p:nvPr/>
        </p:nvGrpSpPr>
        <p:grpSpPr>
          <a:xfrm>
            <a:off x="6645611" y="3326034"/>
            <a:ext cx="3296904" cy="951375"/>
            <a:chOff x="5121611" y="3326033"/>
            <a:chExt cx="3296904" cy="951375"/>
          </a:xfrm>
        </p:grpSpPr>
        <p:pic>
          <p:nvPicPr>
            <p:cNvPr id="37" name="Picture 36">
              <a:extLst>
                <a:ext uri="{FF2B5EF4-FFF2-40B4-BE49-F238E27FC236}">
                  <a16:creationId xmlns:a16="http://schemas.microsoft.com/office/drawing/2014/main" id="{223140B1-0A3D-C449-A91E-E6A84FFADFC7}"/>
                </a:ext>
              </a:extLst>
            </p:cNvPr>
            <p:cNvPicPr>
              <a:picLocks noChangeAspect="1"/>
            </p:cNvPicPr>
            <p:nvPr/>
          </p:nvPicPr>
          <p:blipFill rotWithShape="1">
            <a:blip r:embed="rId5"/>
            <a:srcRect l="21318" t="20620" r="21783" b="20930"/>
            <a:stretch/>
          </p:blipFill>
          <p:spPr>
            <a:xfrm>
              <a:off x="5683405" y="3376336"/>
              <a:ext cx="786138" cy="807570"/>
            </a:xfrm>
            <a:prstGeom prst="rect">
              <a:avLst/>
            </a:prstGeom>
          </p:spPr>
        </p:pic>
        <p:sp>
          <p:nvSpPr>
            <p:cNvPr id="38" name="Cross 37">
              <a:extLst>
                <a:ext uri="{FF2B5EF4-FFF2-40B4-BE49-F238E27FC236}">
                  <a16:creationId xmlns:a16="http://schemas.microsoft.com/office/drawing/2014/main" id="{EECE2DD3-BCBD-024C-9BD6-A3B1BD7B108B}"/>
                </a:ext>
              </a:extLst>
            </p:cNvPr>
            <p:cNvSpPr/>
            <p:nvPr/>
          </p:nvSpPr>
          <p:spPr>
            <a:xfrm>
              <a:off x="5121611" y="3609847"/>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42" name="Picture 41">
              <a:extLst>
                <a:ext uri="{FF2B5EF4-FFF2-40B4-BE49-F238E27FC236}">
                  <a16:creationId xmlns:a16="http://schemas.microsoft.com/office/drawing/2014/main" id="{D930C772-242C-5C45-9156-FDD400E5A413}"/>
                </a:ext>
              </a:extLst>
            </p:cNvPr>
            <p:cNvPicPr>
              <a:picLocks noChangeAspect="1"/>
            </p:cNvPicPr>
            <p:nvPr/>
          </p:nvPicPr>
          <p:blipFill rotWithShape="1">
            <a:blip r:embed="rId4"/>
            <a:srcRect l="40967" t="41003" r="41348" b="40789"/>
            <a:stretch/>
          </p:blipFill>
          <p:spPr>
            <a:xfrm>
              <a:off x="7494456" y="3326033"/>
              <a:ext cx="924059" cy="951375"/>
            </a:xfrm>
            <a:prstGeom prst="rect">
              <a:avLst/>
            </a:prstGeom>
          </p:spPr>
        </p:pic>
        <p:sp>
          <p:nvSpPr>
            <p:cNvPr id="43" name="TextBox 42">
              <a:extLst>
                <a:ext uri="{FF2B5EF4-FFF2-40B4-BE49-F238E27FC236}">
                  <a16:creationId xmlns:a16="http://schemas.microsoft.com/office/drawing/2014/main" id="{EC167DF1-59DA-C34F-86E7-45FE83B40093}"/>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grpSp>
        <p:nvGrpSpPr>
          <p:cNvPr id="36" name="Group 35">
            <a:extLst>
              <a:ext uri="{FF2B5EF4-FFF2-40B4-BE49-F238E27FC236}">
                <a16:creationId xmlns:a16="http://schemas.microsoft.com/office/drawing/2014/main" id="{D27FD72E-5D30-EB46-86BE-63C953C0CBD0}"/>
              </a:ext>
            </a:extLst>
          </p:cNvPr>
          <p:cNvGrpSpPr/>
          <p:nvPr/>
        </p:nvGrpSpPr>
        <p:grpSpPr>
          <a:xfrm>
            <a:off x="2291274" y="2423159"/>
            <a:ext cx="2297046" cy="2390722"/>
            <a:chOff x="767274" y="2423159"/>
            <a:chExt cx="2297046" cy="2390722"/>
          </a:xfrm>
        </p:grpSpPr>
        <p:pic>
          <p:nvPicPr>
            <p:cNvPr id="13" name="Picture 12">
              <a:extLst>
                <a:ext uri="{FF2B5EF4-FFF2-40B4-BE49-F238E27FC236}">
                  <a16:creationId xmlns:a16="http://schemas.microsoft.com/office/drawing/2014/main" id="{7CCEF338-8110-BC49-B5E6-E2FE604AD3F3}"/>
                </a:ext>
              </a:extLst>
            </p:cNvPr>
            <p:cNvPicPr>
              <a:picLocks noChangeAspect="1"/>
            </p:cNvPicPr>
            <p:nvPr/>
          </p:nvPicPr>
          <p:blipFill rotWithShape="1">
            <a:blip r:embed="rId7"/>
            <a:srcRect l="21163" t="4507" r="22558" b="16279"/>
            <a:stretch/>
          </p:blipFill>
          <p:spPr>
            <a:xfrm>
              <a:off x="1016921" y="3376337"/>
              <a:ext cx="663140" cy="933378"/>
            </a:xfrm>
            <a:prstGeom prst="rect">
              <a:avLst/>
            </a:prstGeom>
          </p:spPr>
        </p:pic>
        <p:sp>
          <p:nvSpPr>
            <p:cNvPr id="28" name="TextBox 27">
              <a:extLst>
                <a:ext uri="{FF2B5EF4-FFF2-40B4-BE49-F238E27FC236}">
                  <a16:creationId xmlns:a16="http://schemas.microsoft.com/office/drawing/2014/main" id="{A387FA16-A662-9345-995F-59AA80DAFAED}"/>
                </a:ext>
              </a:extLst>
            </p:cNvPr>
            <p:cNvSpPr txBox="1"/>
            <p:nvPr/>
          </p:nvSpPr>
          <p:spPr>
            <a:xfrm>
              <a:off x="767274" y="4352216"/>
              <a:ext cx="1146468"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b="1" kern="0" dirty="0">
                  <a:solidFill>
                    <a:srgbClr val="000000"/>
                  </a:solidFill>
                  <a:latin typeface="Arial"/>
                  <a:cs typeface="Arial"/>
                  <a:sym typeface="Arial"/>
                </a:rPr>
                <a:t>Re</a:t>
              </a:r>
              <a:r>
                <a:rPr lang="en-GB" sz="1200" kern="0" dirty="0">
                  <a:solidFill>
                    <a:srgbClr val="000000"/>
                  </a:solidFill>
                  <a:latin typeface="Arial"/>
                  <a:cs typeface="Arial"/>
                  <a:sym typeface="Arial"/>
                </a:rPr>
                <a:t>submission</a:t>
              </a:r>
            </a:p>
          </p:txBody>
        </p:sp>
        <p:cxnSp>
          <p:nvCxnSpPr>
            <p:cNvPr id="4" name="Elbow Connector 3">
              <a:extLst>
                <a:ext uri="{FF2B5EF4-FFF2-40B4-BE49-F238E27FC236}">
                  <a16:creationId xmlns:a16="http://schemas.microsoft.com/office/drawing/2014/main" id="{D7021CBB-FA9B-FA4F-A795-C711F1918D7C}"/>
                </a:ext>
              </a:extLst>
            </p:cNvPr>
            <p:cNvCxnSpPr>
              <a:stCxn id="11" idx="2"/>
              <a:endCxn id="13" idx="0"/>
            </p:cNvCxnSpPr>
            <p:nvPr/>
          </p:nvCxnSpPr>
          <p:spPr>
            <a:xfrm rot="5400000">
              <a:off x="1729817" y="2041834"/>
              <a:ext cx="953177" cy="1715828"/>
            </a:xfrm>
            <a:prstGeom prst="bentConnector3">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8E54ACD-8623-B34A-A3CB-39A39220AF36}"/>
                </a:ext>
              </a:extLst>
            </p:cNvPr>
            <p:cNvPicPr>
              <a:picLocks noChangeAspect="1"/>
            </p:cNvPicPr>
            <p:nvPr/>
          </p:nvPicPr>
          <p:blipFill rotWithShape="1">
            <a:blip r:embed="rId6"/>
            <a:srcRect l="22249" t="7907" r="22558" b="7132"/>
            <a:stretch/>
          </p:blipFill>
          <p:spPr>
            <a:xfrm>
              <a:off x="1887964" y="2494488"/>
              <a:ext cx="520994" cy="801979"/>
            </a:xfrm>
            <a:prstGeom prst="rect">
              <a:avLst/>
            </a:prstGeom>
          </p:spPr>
        </p:pic>
        <p:sp>
          <p:nvSpPr>
            <p:cNvPr id="45" name="&quot;No&quot; Symbol 44">
              <a:extLst>
                <a:ext uri="{FF2B5EF4-FFF2-40B4-BE49-F238E27FC236}">
                  <a16:creationId xmlns:a16="http://schemas.microsoft.com/office/drawing/2014/main" id="{0B00BDE6-87B4-F34C-8F56-D46B58E69E5D}"/>
                </a:ext>
              </a:extLst>
            </p:cNvPr>
            <p:cNvSpPr/>
            <p:nvPr/>
          </p:nvSpPr>
          <p:spPr>
            <a:xfrm>
              <a:off x="1858468" y="2599021"/>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spTree>
    <p:extLst>
      <p:ext uri="{BB962C8B-B14F-4D97-AF65-F5344CB8AC3E}">
        <p14:creationId xmlns:p14="http://schemas.microsoft.com/office/powerpoint/2010/main" val="250514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604667" y="173753"/>
            <a:ext cx="5831672" cy="664970"/>
          </a:xfrm>
          <a:prstGeom prst="rect">
            <a:avLst/>
          </a:prstGeom>
          <a:noFill/>
          <a:ln>
            <a:noFill/>
          </a:ln>
        </p:spPr>
        <p:txBody>
          <a:bodyPr vert="horz" lIns="0" tIns="0" rIns="0" bIns="0" rtlCol="0" anchor="t" anchorCtr="0">
            <a:noAutofit/>
          </a:bodyPr>
          <a:lstStyle/>
          <a:p>
            <a:pPr>
              <a:lnSpc>
                <a:spcPct val="111111"/>
              </a:lnSpc>
              <a:spcBef>
                <a:spcPts val="0"/>
              </a:spcBef>
              <a:buClr>
                <a:schemeClr val="dk1"/>
              </a:buClr>
              <a:buSzPct val="25000"/>
            </a:pPr>
            <a:r>
              <a:rPr lang="en-GB" sz="3200" b="1" u="none" strike="noStrike" cap="none" dirty="0">
                <a:solidFill>
                  <a:srgbClr val="00B0F0"/>
                </a:solidFill>
                <a:ea typeface="Times New Roman"/>
                <a:cs typeface="Times New Roman"/>
                <a:sym typeface="Times New Roman"/>
              </a:rPr>
              <a:t>So, What’s </a:t>
            </a:r>
            <a:r>
              <a:rPr lang="en-GB" sz="3200" b="1" cap="none" dirty="0" smtClean="0">
                <a:solidFill>
                  <a:srgbClr val="00B0F0"/>
                </a:solidFill>
                <a:ea typeface="Times New Roman"/>
                <a:cs typeface="Times New Roman"/>
                <a:sym typeface="Times New Roman"/>
              </a:rPr>
              <a:t>Are we Looking at</a:t>
            </a:r>
            <a:endParaRPr lang="en-GB" sz="3200" b="1" u="none" strike="noStrike" cap="none" dirty="0">
              <a:solidFill>
                <a:srgbClr val="00B0F0"/>
              </a:solidFill>
              <a:ea typeface="Times New Roman"/>
              <a:cs typeface="Times New Roman"/>
              <a:sym typeface="Times New Roman"/>
            </a:endParaRPr>
          </a:p>
        </p:txBody>
      </p:sp>
      <p:pic>
        <p:nvPicPr>
          <p:cNvPr id="375" name="Shape 375"/>
          <p:cNvPicPr preferRelativeResize="0">
            <a:picLocks noGrp="1"/>
          </p:cNvPicPr>
          <p:nvPr>
            <p:ph type="pic" idx="4294967295"/>
          </p:nvPr>
        </p:nvPicPr>
        <p:blipFill rotWithShape="1">
          <a:blip r:embed="rId3">
            <a:alphaModFix/>
          </a:blip>
          <a:srcRect l="16315" r="16315"/>
          <a:stretch/>
        </p:blipFill>
        <p:spPr>
          <a:xfrm>
            <a:off x="7400926" y="0"/>
            <a:ext cx="3267075" cy="6858000"/>
          </a:xfrm>
          <a:prstGeom prst="rect">
            <a:avLst/>
          </a:prstGeom>
          <a:solidFill>
            <a:srgbClr val="BBBBBB"/>
          </a:solid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sp>
        <p:nvSpPr>
          <p:cNvPr id="2" name="TextBox 1">
            <a:extLst>
              <a:ext uri="{FF2B5EF4-FFF2-40B4-BE49-F238E27FC236}">
                <a16:creationId xmlns:a16="http://schemas.microsoft.com/office/drawing/2014/main" id="{802D5113-9DD9-0B41-93F7-F5CCD9417279}"/>
              </a:ext>
            </a:extLst>
          </p:cNvPr>
          <p:cNvSpPr txBox="1"/>
          <p:nvPr/>
        </p:nvSpPr>
        <p:spPr>
          <a:xfrm>
            <a:off x="9034462" y="112198"/>
            <a:ext cx="1035540"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Ben Wiseman</a:t>
            </a:r>
          </a:p>
        </p:txBody>
      </p:sp>
      <p:sp>
        <p:nvSpPr>
          <p:cNvPr id="3" name="Content Placeholder 2"/>
          <p:cNvSpPr>
            <a:spLocks noGrp="1"/>
          </p:cNvSpPr>
          <p:nvPr>
            <p:ph idx="1"/>
          </p:nvPr>
        </p:nvSpPr>
        <p:spPr>
          <a:xfrm>
            <a:off x="365762" y="838724"/>
            <a:ext cx="6675117" cy="5483700"/>
          </a:xfrm>
        </p:spPr>
        <p:txBody>
          <a:bodyPr>
            <a:normAutofit/>
          </a:bodyPr>
          <a:lstStyle/>
          <a:p>
            <a:pPr marL="285750" indent="-285750">
              <a:buFont typeface="Arial" panose="020B0604020202020204" pitchFamily="34" charset="0"/>
              <a:buChar char="•"/>
            </a:pPr>
            <a:r>
              <a:rPr lang="en-US" sz="2800" dirty="0" smtClean="0">
                <a:solidFill>
                  <a:srgbClr val="00B0F0"/>
                </a:solidFill>
              </a:rPr>
              <a:t>General Introduction</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err="1" smtClean="0">
                <a:solidFill>
                  <a:srgbClr val="00B0F0"/>
                </a:solidFill>
              </a:rPr>
              <a:t>Programme</a:t>
            </a:r>
            <a:r>
              <a:rPr lang="en-US" sz="2800" dirty="0" smtClean="0">
                <a:solidFill>
                  <a:srgbClr val="00B0F0"/>
                </a:solidFill>
              </a:rPr>
              <a:t>/s Delivery</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Centre’s Key Templates during the IV process</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Assessment Process – Assignments – Grading </a:t>
            </a:r>
          </a:p>
          <a:p>
            <a:r>
              <a:rPr lang="en-US" sz="2800" dirty="0">
                <a:solidFill>
                  <a:srgbClr val="00B0F0"/>
                </a:solidFill>
              </a:rPr>
              <a:t> </a:t>
            </a:r>
            <a:r>
              <a:rPr lang="en-US" sz="2800" dirty="0" smtClean="0">
                <a:solidFill>
                  <a:srgbClr val="00B0F0"/>
                </a:solidFill>
              </a:rPr>
              <a:t>    System</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err="1" smtClean="0">
                <a:solidFill>
                  <a:srgbClr val="00B0F0"/>
                </a:solidFill>
              </a:rPr>
              <a:t>HNGlobal</a:t>
            </a:r>
            <a:endParaRPr lang="en-US" sz="2800" dirty="0" smtClean="0">
              <a:solidFill>
                <a:srgbClr val="00B0F0"/>
              </a:solidFill>
            </a:endParaRP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Centre Support – documents, resources, </a:t>
            </a:r>
          </a:p>
          <a:p>
            <a:r>
              <a:rPr lang="en-US" sz="2800" dirty="0">
                <a:solidFill>
                  <a:srgbClr val="00B0F0"/>
                </a:solidFill>
              </a:rPr>
              <a:t> </a:t>
            </a:r>
            <a:r>
              <a:rPr lang="en-US" sz="2800" dirty="0" smtClean="0">
                <a:solidFill>
                  <a:srgbClr val="00B0F0"/>
                </a:solidFill>
              </a:rPr>
              <a:t>    specification features and changes, training</a:t>
            </a:r>
          </a:p>
          <a:p>
            <a:pPr marL="457200" indent="-457200">
              <a:buFont typeface="Arial" panose="020B0604020202020204" pitchFamily="34" charset="0"/>
              <a:buChar char="•"/>
            </a:pPr>
            <a:endParaRPr lang="en-US" sz="2800" dirty="0">
              <a:solidFill>
                <a:srgbClr val="00B0F0"/>
              </a:solidFill>
            </a:endParaRPr>
          </a:p>
          <a:p>
            <a:pPr marL="457200" indent="-457200">
              <a:buFont typeface="Arial" panose="020B0604020202020204" pitchFamily="34" charset="0"/>
              <a:buChar char="•"/>
            </a:pPr>
            <a:r>
              <a:rPr lang="en-US" sz="2800" dirty="0" smtClean="0">
                <a:solidFill>
                  <a:srgbClr val="00B0F0"/>
                </a:solidFill>
              </a:rPr>
              <a:t>Digital Filing System (DFS)</a:t>
            </a:r>
          </a:p>
          <a:p>
            <a:pPr marL="457200" indent="-457200">
              <a:buFont typeface="Arial" panose="020B0604020202020204" pitchFamily="34" charset="0"/>
              <a:buChar char="•"/>
            </a:pPr>
            <a:r>
              <a:rPr lang="en-US" sz="2800" dirty="0" smtClean="0">
                <a:solidFill>
                  <a:srgbClr val="00B0F0"/>
                </a:solidFill>
              </a:rPr>
              <a:t>Pearson Support Hub on HTU’s website </a:t>
            </a:r>
          </a:p>
          <a:p>
            <a:pPr marL="457200" indent="-457200">
              <a:buFont typeface="Arial" panose="020B0604020202020204" pitchFamily="34" charset="0"/>
              <a:buChar char="•"/>
            </a:pPr>
            <a:r>
              <a:rPr lang="en-US" sz="1800" dirty="0">
                <a:solidFill>
                  <a:schemeClr val="accent5">
                    <a:lumMod val="75000"/>
                  </a:schemeClr>
                </a:solidFill>
              </a:rPr>
              <a:t>https://www.htu.edu.jo/Pearson/index.html</a:t>
            </a:r>
            <a:endParaRPr lang="en-US" sz="1800" dirty="0" smtClean="0">
              <a:solidFill>
                <a:schemeClr val="accent5">
                  <a:lumMod val="75000"/>
                </a:schemeClr>
              </a:solidFill>
            </a:endParaRPr>
          </a:p>
          <a:p>
            <a:endParaRPr lang="en-US" sz="1800" dirty="0">
              <a:solidFill>
                <a:srgbClr val="00B0F0"/>
              </a:solidFill>
            </a:endParaRPr>
          </a:p>
          <a:p>
            <a:endParaRPr lang="en-US" sz="2800" dirty="0" smtClean="0">
              <a:solidFill>
                <a:srgbClr val="00B0F0"/>
              </a:solidFill>
            </a:endParaRPr>
          </a:p>
          <a:p>
            <a:pPr marL="285750" indent="-285750">
              <a:buFont typeface="Arial" panose="020B0604020202020204" pitchFamily="34" charset="0"/>
              <a:buChar char="•"/>
            </a:pPr>
            <a:endParaRPr lang="en-US" sz="2800" dirty="0">
              <a:solidFill>
                <a:srgbClr val="00B0F0"/>
              </a:solidFill>
            </a:endParaRPr>
          </a:p>
        </p:txBody>
      </p:sp>
    </p:spTree>
    <p:extLst>
      <p:ext uri="{BB962C8B-B14F-4D97-AF65-F5344CB8AC3E}">
        <p14:creationId xmlns:p14="http://schemas.microsoft.com/office/powerpoint/2010/main" val="3192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sp>
        <p:nvSpPr>
          <p:cNvPr id="5" name="Slide Number Placeholder 4">
            <a:extLst>
              <a:ext uri="{FF2B5EF4-FFF2-40B4-BE49-F238E27FC236}">
                <a16:creationId xmlns:a16="http://schemas.microsoft.com/office/drawing/2014/main" id="{BA8B1CBC-2DC1-D247-A003-50D1EAECDD4E}"/>
              </a:ext>
            </a:extLst>
          </p:cNvPr>
          <p:cNvSpPr>
            <a:spLocks noGrp="1"/>
          </p:cNvSpPr>
          <p:nvPr>
            <p:ph type="sldNum" idx="12"/>
          </p:nvPr>
        </p:nvSpPr>
        <p:spPr>
          <a:xfrm>
            <a:off x="10063583" y="5056031"/>
            <a:ext cx="124741" cy="110332"/>
          </a:xfrm>
        </p:spPr>
        <p:txBody>
          <a:bodyPr/>
          <a:lstStyle/>
          <a:p>
            <a:pPr>
              <a:buClr>
                <a:srgbClr val="000000"/>
              </a:buClr>
              <a:defRPr/>
            </a:pPr>
            <a:fld id="{00000000-1234-1234-1234-123412341234}" type="slidenum">
              <a:rPr lang="en-GB" kern="0">
                <a:solidFill>
                  <a:srgbClr val="EEECE1"/>
                </a:solidFill>
              </a:rPr>
              <a:pPr>
                <a:buClr>
                  <a:srgbClr val="000000"/>
                </a:buClr>
                <a:defRPr/>
              </a:pPr>
              <a:t>20</a:t>
            </a:fld>
            <a:endParaRPr lang="en-GB" kern="0" dirty="0">
              <a:solidFill>
                <a:srgbClr val="EEECE1"/>
              </a:solidFill>
            </a:endParaRP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61499" y="944783"/>
            <a:ext cx="986167" cy="1309107"/>
            <a:chOff x="837498" y="944782"/>
            <a:chExt cx="986167"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837498" y="944782"/>
              <a:ext cx="986167"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lumMod val="65000"/>
                  </a:srgbClr>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grayscl/>
            </a:blip>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grayscl/>
              </a:blip>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grayscl/>
              </a:blip>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1" name="Group 30">
            <a:extLst>
              <a:ext uri="{FF2B5EF4-FFF2-40B4-BE49-F238E27FC236}">
                <a16:creationId xmlns:a16="http://schemas.microsoft.com/office/drawing/2014/main" id="{B3F2ADDB-9C3F-C64C-BF40-DBF0C448CC9D}"/>
              </a:ext>
            </a:extLst>
          </p:cNvPr>
          <p:cNvGrpSpPr/>
          <p:nvPr/>
        </p:nvGrpSpPr>
        <p:grpSpPr>
          <a:xfrm>
            <a:off x="3432803" y="3515844"/>
            <a:ext cx="1722020" cy="955573"/>
            <a:chOff x="1908803" y="3515843"/>
            <a:chExt cx="1722020" cy="955573"/>
          </a:xfrm>
        </p:grpSpPr>
        <p:pic>
          <p:nvPicPr>
            <p:cNvPr id="34" name="Picture 33">
              <a:extLst>
                <a:ext uri="{FF2B5EF4-FFF2-40B4-BE49-F238E27FC236}">
                  <a16:creationId xmlns:a16="http://schemas.microsoft.com/office/drawing/2014/main" id="{D7C72659-2FCF-B64A-95EE-078C22967CA9}"/>
                </a:ext>
              </a:extLst>
            </p:cNvPr>
            <p:cNvPicPr>
              <a:picLocks noChangeAspect="1"/>
            </p:cNvPicPr>
            <p:nvPr/>
          </p:nvPicPr>
          <p:blipFill rotWithShape="1">
            <a:blip r:embed="rId3"/>
            <a:srcRect l="5039" t="17209" r="3644" b="6031"/>
            <a:stretch/>
          </p:blipFill>
          <p:spPr>
            <a:xfrm>
              <a:off x="2494035" y="3515843"/>
              <a:ext cx="1136788" cy="955573"/>
            </a:xfrm>
            <a:prstGeom prst="rect">
              <a:avLst/>
            </a:prstGeom>
          </p:spPr>
        </p:pic>
        <p:sp>
          <p:nvSpPr>
            <p:cNvPr id="35" name="Chevron 34">
              <a:extLst>
                <a:ext uri="{FF2B5EF4-FFF2-40B4-BE49-F238E27FC236}">
                  <a16:creationId xmlns:a16="http://schemas.microsoft.com/office/drawing/2014/main" id="{E02ABDF1-EF35-DC43-A592-D41A60736BDF}"/>
                </a:ext>
              </a:extLst>
            </p:cNvPr>
            <p:cNvSpPr/>
            <p:nvPr/>
          </p:nvSpPr>
          <p:spPr>
            <a:xfrm>
              <a:off x="190880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2" name="Group 31">
            <a:extLst>
              <a:ext uri="{FF2B5EF4-FFF2-40B4-BE49-F238E27FC236}">
                <a16:creationId xmlns:a16="http://schemas.microsoft.com/office/drawing/2014/main" id="{19FC986C-BCDC-E147-ADE9-6DEE0FDA1309}"/>
              </a:ext>
            </a:extLst>
          </p:cNvPr>
          <p:cNvGrpSpPr/>
          <p:nvPr/>
        </p:nvGrpSpPr>
        <p:grpSpPr>
          <a:xfrm>
            <a:off x="5296974" y="3429603"/>
            <a:ext cx="1236175" cy="1466704"/>
            <a:chOff x="3772973" y="3429603"/>
            <a:chExt cx="1236175" cy="1466704"/>
          </a:xfrm>
        </p:grpSpPr>
        <p:grpSp>
          <p:nvGrpSpPr>
            <p:cNvPr id="52" name="Group 51">
              <a:extLst>
                <a:ext uri="{FF2B5EF4-FFF2-40B4-BE49-F238E27FC236}">
                  <a16:creationId xmlns:a16="http://schemas.microsoft.com/office/drawing/2014/main" id="{5AE9993E-B96C-444C-922E-CC4010C381E4}"/>
                </a:ext>
              </a:extLst>
            </p:cNvPr>
            <p:cNvGrpSpPr/>
            <p:nvPr/>
          </p:nvGrpSpPr>
          <p:grpSpPr>
            <a:xfrm>
              <a:off x="4289079" y="3429603"/>
              <a:ext cx="720069" cy="1466704"/>
              <a:chOff x="4289079" y="3429603"/>
              <a:chExt cx="720069" cy="1466704"/>
            </a:xfrm>
          </p:grpSpPr>
          <p:pic>
            <p:nvPicPr>
              <p:cNvPr id="39" name="Picture 38">
                <a:extLst>
                  <a:ext uri="{FF2B5EF4-FFF2-40B4-BE49-F238E27FC236}">
                    <a16:creationId xmlns:a16="http://schemas.microsoft.com/office/drawing/2014/main" id="{2A52BD33-0AC0-EC49-828A-025CFAAFF886}"/>
                  </a:ext>
                </a:extLst>
              </p:cNvPr>
              <p:cNvPicPr>
                <a:picLocks noChangeAspect="1"/>
              </p:cNvPicPr>
              <p:nvPr/>
            </p:nvPicPr>
            <p:blipFill rotWithShape="1">
              <a:blip r:embed="rId6">
                <a:grayscl/>
              </a:blip>
              <a:srcRect l="22249" t="7907" r="22558" b="7132"/>
              <a:stretch/>
            </p:blipFill>
            <p:spPr>
              <a:xfrm>
                <a:off x="4388616" y="3429603"/>
                <a:ext cx="520994" cy="801979"/>
              </a:xfrm>
              <a:prstGeom prst="rect">
                <a:avLst/>
              </a:prstGeom>
            </p:spPr>
          </p:pic>
          <p:sp>
            <p:nvSpPr>
              <p:cNvPr id="40" name="TextBox 39">
                <a:extLst>
                  <a:ext uri="{FF2B5EF4-FFF2-40B4-BE49-F238E27FC236}">
                    <a16:creationId xmlns:a16="http://schemas.microsoft.com/office/drawing/2014/main" id="{81E7C292-66CF-6E4F-B4AA-6311F4D70E1A}"/>
                  </a:ext>
                </a:extLst>
              </p:cNvPr>
              <p:cNvSpPr txBox="1"/>
              <p:nvPr/>
            </p:nvSpPr>
            <p:spPr>
              <a:xfrm>
                <a:off x="4289079" y="4249976"/>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41" name="Chevron 40">
              <a:extLst>
                <a:ext uri="{FF2B5EF4-FFF2-40B4-BE49-F238E27FC236}">
                  <a16:creationId xmlns:a16="http://schemas.microsoft.com/office/drawing/2014/main" id="{463453C5-5FBB-4441-885A-F608508F66D6}"/>
                </a:ext>
              </a:extLst>
            </p:cNvPr>
            <p:cNvSpPr/>
            <p:nvPr/>
          </p:nvSpPr>
          <p:spPr>
            <a:xfrm>
              <a:off x="377297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3" name="Group 32">
            <a:extLst>
              <a:ext uri="{FF2B5EF4-FFF2-40B4-BE49-F238E27FC236}">
                <a16:creationId xmlns:a16="http://schemas.microsoft.com/office/drawing/2014/main" id="{0643F4FB-D020-DD40-BF7A-5A4EE9946F7D}"/>
              </a:ext>
            </a:extLst>
          </p:cNvPr>
          <p:cNvGrpSpPr/>
          <p:nvPr/>
        </p:nvGrpSpPr>
        <p:grpSpPr>
          <a:xfrm>
            <a:off x="6645611" y="3326034"/>
            <a:ext cx="3296904" cy="951375"/>
            <a:chOff x="5121611" y="3326033"/>
            <a:chExt cx="3296904" cy="951375"/>
          </a:xfrm>
        </p:grpSpPr>
        <p:pic>
          <p:nvPicPr>
            <p:cNvPr id="37" name="Picture 36">
              <a:extLst>
                <a:ext uri="{FF2B5EF4-FFF2-40B4-BE49-F238E27FC236}">
                  <a16:creationId xmlns:a16="http://schemas.microsoft.com/office/drawing/2014/main" id="{223140B1-0A3D-C449-A91E-E6A84FFADFC7}"/>
                </a:ext>
              </a:extLst>
            </p:cNvPr>
            <p:cNvPicPr>
              <a:picLocks noChangeAspect="1"/>
            </p:cNvPicPr>
            <p:nvPr/>
          </p:nvPicPr>
          <p:blipFill rotWithShape="1">
            <a:blip r:embed="rId5">
              <a:grayscl/>
            </a:blip>
            <a:srcRect l="21318" t="20620" r="21783" b="20930"/>
            <a:stretch/>
          </p:blipFill>
          <p:spPr>
            <a:xfrm>
              <a:off x="5683405" y="3376336"/>
              <a:ext cx="786138" cy="807570"/>
            </a:xfrm>
            <a:prstGeom prst="rect">
              <a:avLst/>
            </a:prstGeom>
          </p:spPr>
        </p:pic>
        <p:sp>
          <p:nvSpPr>
            <p:cNvPr id="38" name="Cross 37">
              <a:extLst>
                <a:ext uri="{FF2B5EF4-FFF2-40B4-BE49-F238E27FC236}">
                  <a16:creationId xmlns:a16="http://schemas.microsoft.com/office/drawing/2014/main" id="{EECE2DD3-BCBD-024C-9BD6-A3B1BD7B108B}"/>
                </a:ext>
              </a:extLst>
            </p:cNvPr>
            <p:cNvSpPr/>
            <p:nvPr/>
          </p:nvSpPr>
          <p:spPr>
            <a:xfrm>
              <a:off x="5121611" y="3609847"/>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42" name="Picture 41">
              <a:extLst>
                <a:ext uri="{FF2B5EF4-FFF2-40B4-BE49-F238E27FC236}">
                  <a16:creationId xmlns:a16="http://schemas.microsoft.com/office/drawing/2014/main" id="{D930C772-242C-5C45-9156-FDD400E5A413}"/>
                </a:ext>
              </a:extLst>
            </p:cNvPr>
            <p:cNvPicPr>
              <a:picLocks noChangeAspect="1"/>
            </p:cNvPicPr>
            <p:nvPr/>
          </p:nvPicPr>
          <p:blipFill rotWithShape="1">
            <a:blip r:embed="rId4">
              <a:grayscl/>
            </a:blip>
            <a:srcRect l="40967" t="41003" r="41348" b="40789"/>
            <a:stretch/>
          </p:blipFill>
          <p:spPr>
            <a:xfrm>
              <a:off x="7494456" y="3326033"/>
              <a:ext cx="924059" cy="951375"/>
            </a:xfrm>
            <a:prstGeom prst="rect">
              <a:avLst/>
            </a:prstGeom>
          </p:spPr>
        </p:pic>
        <p:sp>
          <p:nvSpPr>
            <p:cNvPr id="43" name="TextBox 42">
              <a:extLst>
                <a:ext uri="{FF2B5EF4-FFF2-40B4-BE49-F238E27FC236}">
                  <a16:creationId xmlns:a16="http://schemas.microsoft.com/office/drawing/2014/main" id="{EC167DF1-59DA-C34F-86E7-45FE83B40093}"/>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grpSp>
        <p:nvGrpSpPr>
          <p:cNvPr id="36" name="Group 35">
            <a:extLst>
              <a:ext uri="{FF2B5EF4-FFF2-40B4-BE49-F238E27FC236}">
                <a16:creationId xmlns:a16="http://schemas.microsoft.com/office/drawing/2014/main" id="{D27FD72E-5D30-EB46-86BE-63C953C0CBD0}"/>
              </a:ext>
            </a:extLst>
          </p:cNvPr>
          <p:cNvGrpSpPr/>
          <p:nvPr/>
        </p:nvGrpSpPr>
        <p:grpSpPr>
          <a:xfrm>
            <a:off x="2291274" y="2423159"/>
            <a:ext cx="2297046" cy="2390722"/>
            <a:chOff x="767274" y="2423159"/>
            <a:chExt cx="2297046" cy="2390722"/>
          </a:xfrm>
        </p:grpSpPr>
        <p:pic>
          <p:nvPicPr>
            <p:cNvPr id="13" name="Picture 12">
              <a:extLst>
                <a:ext uri="{FF2B5EF4-FFF2-40B4-BE49-F238E27FC236}">
                  <a16:creationId xmlns:a16="http://schemas.microsoft.com/office/drawing/2014/main" id="{7CCEF338-8110-BC49-B5E6-E2FE604AD3F3}"/>
                </a:ext>
              </a:extLst>
            </p:cNvPr>
            <p:cNvPicPr>
              <a:picLocks noChangeAspect="1"/>
            </p:cNvPicPr>
            <p:nvPr/>
          </p:nvPicPr>
          <p:blipFill rotWithShape="1">
            <a:blip r:embed="rId7"/>
            <a:srcRect l="21163" t="4507" r="22558" b="16279"/>
            <a:stretch/>
          </p:blipFill>
          <p:spPr>
            <a:xfrm>
              <a:off x="1016921" y="3376337"/>
              <a:ext cx="663140" cy="933378"/>
            </a:xfrm>
            <a:prstGeom prst="rect">
              <a:avLst/>
            </a:prstGeom>
          </p:spPr>
        </p:pic>
        <p:sp>
          <p:nvSpPr>
            <p:cNvPr id="28" name="TextBox 27">
              <a:extLst>
                <a:ext uri="{FF2B5EF4-FFF2-40B4-BE49-F238E27FC236}">
                  <a16:creationId xmlns:a16="http://schemas.microsoft.com/office/drawing/2014/main" id="{A387FA16-A662-9345-995F-59AA80DAFAED}"/>
                </a:ext>
              </a:extLst>
            </p:cNvPr>
            <p:cNvSpPr txBox="1"/>
            <p:nvPr/>
          </p:nvSpPr>
          <p:spPr>
            <a:xfrm>
              <a:off x="767274" y="4352216"/>
              <a:ext cx="1146468"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b="1" kern="0" dirty="0">
                  <a:solidFill>
                    <a:srgbClr val="000000"/>
                  </a:solidFill>
                  <a:latin typeface="Arial"/>
                  <a:cs typeface="Arial"/>
                  <a:sym typeface="Arial"/>
                </a:rPr>
                <a:t>Re</a:t>
              </a:r>
              <a:r>
                <a:rPr lang="en-GB" sz="1200" kern="0" dirty="0">
                  <a:solidFill>
                    <a:srgbClr val="000000"/>
                  </a:solidFill>
                  <a:latin typeface="Arial"/>
                  <a:cs typeface="Arial"/>
                  <a:sym typeface="Arial"/>
                </a:rPr>
                <a:t>submission</a:t>
              </a:r>
            </a:p>
          </p:txBody>
        </p:sp>
        <p:cxnSp>
          <p:nvCxnSpPr>
            <p:cNvPr id="4" name="Elbow Connector 3">
              <a:extLst>
                <a:ext uri="{FF2B5EF4-FFF2-40B4-BE49-F238E27FC236}">
                  <a16:creationId xmlns:a16="http://schemas.microsoft.com/office/drawing/2014/main" id="{D7021CBB-FA9B-FA4F-A795-C711F1918D7C}"/>
                </a:ext>
              </a:extLst>
            </p:cNvPr>
            <p:cNvCxnSpPr>
              <a:stCxn id="11" idx="2"/>
              <a:endCxn id="13" idx="0"/>
            </p:cNvCxnSpPr>
            <p:nvPr/>
          </p:nvCxnSpPr>
          <p:spPr>
            <a:xfrm rot="5400000">
              <a:off x="1729817" y="2041834"/>
              <a:ext cx="953177" cy="1715828"/>
            </a:xfrm>
            <a:prstGeom prst="bentConnector3">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8E54ACD-8623-B34A-A3CB-39A39220AF36}"/>
                </a:ext>
              </a:extLst>
            </p:cNvPr>
            <p:cNvPicPr>
              <a:picLocks noChangeAspect="1"/>
            </p:cNvPicPr>
            <p:nvPr/>
          </p:nvPicPr>
          <p:blipFill rotWithShape="1">
            <a:blip r:embed="rId6"/>
            <a:srcRect l="22249" t="7907" r="22558" b="7132"/>
            <a:stretch/>
          </p:blipFill>
          <p:spPr>
            <a:xfrm>
              <a:off x="1887964" y="2494488"/>
              <a:ext cx="520994" cy="801979"/>
            </a:xfrm>
            <a:prstGeom prst="rect">
              <a:avLst/>
            </a:prstGeom>
          </p:spPr>
        </p:pic>
        <p:sp>
          <p:nvSpPr>
            <p:cNvPr id="45" name="&quot;No&quot; Symbol 44">
              <a:extLst>
                <a:ext uri="{FF2B5EF4-FFF2-40B4-BE49-F238E27FC236}">
                  <a16:creationId xmlns:a16="http://schemas.microsoft.com/office/drawing/2014/main" id="{0B00BDE6-87B4-F34C-8F56-D46B58E69E5D}"/>
                </a:ext>
              </a:extLst>
            </p:cNvPr>
            <p:cNvSpPr/>
            <p:nvPr/>
          </p:nvSpPr>
          <p:spPr>
            <a:xfrm>
              <a:off x="1858468" y="2599021"/>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4" name="Group 23">
            <a:extLst>
              <a:ext uri="{FF2B5EF4-FFF2-40B4-BE49-F238E27FC236}">
                <a16:creationId xmlns:a16="http://schemas.microsoft.com/office/drawing/2014/main" id="{7719135F-9A12-E84F-973F-BF515D1D8D53}"/>
              </a:ext>
            </a:extLst>
          </p:cNvPr>
          <p:cNvGrpSpPr/>
          <p:nvPr/>
        </p:nvGrpSpPr>
        <p:grpSpPr>
          <a:xfrm>
            <a:off x="2178037" y="4471417"/>
            <a:ext cx="2408392" cy="2490202"/>
            <a:chOff x="654037" y="4471417"/>
            <a:chExt cx="2408392" cy="2490202"/>
          </a:xfrm>
        </p:grpSpPr>
        <p:cxnSp>
          <p:nvCxnSpPr>
            <p:cNvPr id="46" name="Elbow Connector 45">
              <a:extLst>
                <a:ext uri="{FF2B5EF4-FFF2-40B4-BE49-F238E27FC236}">
                  <a16:creationId xmlns:a16="http://schemas.microsoft.com/office/drawing/2014/main" id="{0CE933FF-EBA9-DE45-94A5-4DE82C12A3F7}"/>
                </a:ext>
              </a:extLst>
            </p:cNvPr>
            <p:cNvCxnSpPr>
              <a:cxnSpLocks/>
              <a:stCxn id="34" idx="2"/>
              <a:endCxn id="10" idx="0"/>
            </p:cNvCxnSpPr>
            <p:nvPr/>
          </p:nvCxnSpPr>
          <p:spPr>
            <a:xfrm rot="5400000">
              <a:off x="1526583" y="4242854"/>
              <a:ext cx="1307284" cy="1764409"/>
            </a:xfrm>
            <a:prstGeom prst="bentConnector3">
              <a:avLst>
                <a:gd name="adj1" fmla="val 50000"/>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FE5D5186-9C7E-FA42-85CD-598FF40170DD}"/>
                </a:ext>
              </a:extLst>
            </p:cNvPr>
            <p:cNvPicPr>
              <a:picLocks noChangeAspect="1"/>
            </p:cNvPicPr>
            <p:nvPr/>
          </p:nvPicPr>
          <p:blipFill rotWithShape="1">
            <a:blip r:embed="rId6"/>
            <a:srcRect l="22249" t="7907" r="22558" b="7132"/>
            <a:stretch/>
          </p:blipFill>
          <p:spPr>
            <a:xfrm>
              <a:off x="1881115" y="4722821"/>
              <a:ext cx="520994" cy="801979"/>
            </a:xfrm>
            <a:prstGeom prst="rect">
              <a:avLst/>
            </a:prstGeom>
          </p:spPr>
        </p:pic>
        <p:sp>
          <p:nvSpPr>
            <p:cNvPr id="48" name="&quot;No&quot; Symbol 47">
              <a:extLst>
                <a:ext uri="{FF2B5EF4-FFF2-40B4-BE49-F238E27FC236}">
                  <a16:creationId xmlns:a16="http://schemas.microsoft.com/office/drawing/2014/main" id="{CA267493-5265-FB47-BBE3-A868AD33D995}"/>
                </a:ext>
              </a:extLst>
            </p:cNvPr>
            <p:cNvSpPr/>
            <p:nvPr/>
          </p:nvSpPr>
          <p:spPr>
            <a:xfrm>
              <a:off x="1851619" y="4827354"/>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nvGrpSpPr>
            <p:cNvPr id="53" name="Group 52">
              <a:extLst>
                <a:ext uri="{FF2B5EF4-FFF2-40B4-BE49-F238E27FC236}">
                  <a16:creationId xmlns:a16="http://schemas.microsoft.com/office/drawing/2014/main" id="{F2593603-3CEC-924F-A3D7-3E548A4743B1}"/>
                </a:ext>
              </a:extLst>
            </p:cNvPr>
            <p:cNvGrpSpPr/>
            <p:nvPr/>
          </p:nvGrpSpPr>
          <p:grpSpPr>
            <a:xfrm>
              <a:off x="654037" y="5778700"/>
              <a:ext cx="2111615" cy="1182919"/>
              <a:chOff x="654037" y="5778700"/>
              <a:chExt cx="2111615" cy="1182919"/>
            </a:xfrm>
          </p:grpSpPr>
          <p:sp>
            <p:nvSpPr>
              <p:cNvPr id="6" name="TextBox 5">
                <a:extLst>
                  <a:ext uri="{FF2B5EF4-FFF2-40B4-BE49-F238E27FC236}">
                    <a16:creationId xmlns:a16="http://schemas.microsoft.com/office/drawing/2014/main" id="{84E90166-9F80-FB46-9734-DE0926CDEF0B}"/>
                  </a:ext>
                </a:extLst>
              </p:cNvPr>
              <p:cNvSpPr txBox="1"/>
              <p:nvPr/>
            </p:nvSpPr>
            <p:spPr>
              <a:xfrm>
                <a:off x="1851619" y="6101780"/>
                <a:ext cx="914033" cy="307777"/>
              </a:xfrm>
              <a:prstGeom prst="rect">
                <a:avLst/>
              </a:prstGeom>
              <a:noFill/>
            </p:spPr>
            <p:txBody>
              <a:bodyPr wrap="none" rtlCol="0">
                <a:spAutoFit/>
              </a:bodyPr>
              <a:lstStyle/>
              <a:p>
                <a:pPr>
                  <a:buClr>
                    <a:srgbClr val="000000"/>
                  </a:buClr>
                  <a:defRPr/>
                </a:pPr>
                <a:r>
                  <a:rPr lang="en-GB" sz="1400" b="1" kern="0" dirty="0" smtClean="0">
                    <a:solidFill>
                      <a:srgbClr val="000000"/>
                    </a:solidFill>
                    <a:latin typeface="Arial"/>
                    <a:cs typeface="Arial"/>
                    <a:sym typeface="Arial"/>
                  </a:rPr>
                  <a:t>REPEAT</a:t>
                </a:r>
                <a:endParaRPr lang="en-GB" sz="1400" b="1" kern="0" dirty="0">
                  <a:solidFill>
                    <a:srgbClr val="000000"/>
                  </a:solidFill>
                  <a:latin typeface="Arial"/>
                  <a:cs typeface="Arial"/>
                  <a:sym typeface="Arial"/>
                </a:endParaRPr>
              </a:p>
            </p:txBody>
          </p:sp>
          <p:pic>
            <p:nvPicPr>
              <p:cNvPr id="10" name="Picture 9">
                <a:extLst>
                  <a:ext uri="{FF2B5EF4-FFF2-40B4-BE49-F238E27FC236}">
                    <a16:creationId xmlns:a16="http://schemas.microsoft.com/office/drawing/2014/main" id="{92A4BAF6-5852-1249-976A-6E631E848071}"/>
                  </a:ext>
                </a:extLst>
              </p:cNvPr>
              <p:cNvPicPr>
                <a:picLocks noChangeAspect="1"/>
              </p:cNvPicPr>
              <p:nvPr/>
            </p:nvPicPr>
            <p:blipFill rotWithShape="1">
              <a:blip r:embed="rId8"/>
              <a:srcRect t="8156"/>
              <a:stretch/>
            </p:blipFill>
            <p:spPr>
              <a:xfrm flipH="1">
                <a:off x="654037" y="5778700"/>
                <a:ext cx="1287967" cy="1182919"/>
              </a:xfrm>
              <a:prstGeom prst="rect">
                <a:avLst/>
              </a:prstGeom>
            </p:spPr>
          </p:pic>
        </p:grpSp>
      </p:grpSp>
      <p:grpSp>
        <p:nvGrpSpPr>
          <p:cNvPr id="51" name="Group 50">
            <a:extLst>
              <a:ext uri="{FF2B5EF4-FFF2-40B4-BE49-F238E27FC236}">
                <a16:creationId xmlns:a16="http://schemas.microsoft.com/office/drawing/2014/main" id="{AC301DF4-DD38-CD49-A327-37999C6BA180}"/>
              </a:ext>
            </a:extLst>
          </p:cNvPr>
          <p:cNvGrpSpPr/>
          <p:nvPr/>
        </p:nvGrpSpPr>
        <p:grpSpPr>
          <a:xfrm>
            <a:off x="5811837" y="5110680"/>
            <a:ext cx="720069" cy="1448310"/>
            <a:chOff x="4299098" y="712635"/>
            <a:chExt cx="720069" cy="1448310"/>
          </a:xfrm>
        </p:grpSpPr>
        <p:pic>
          <p:nvPicPr>
            <p:cNvPr id="55" name="Picture 54">
              <a:extLst>
                <a:ext uri="{FF2B5EF4-FFF2-40B4-BE49-F238E27FC236}">
                  <a16:creationId xmlns:a16="http://schemas.microsoft.com/office/drawing/2014/main" id="{1954F466-C3DB-EE48-8F62-87DDE5DF543B}"/>
                </a:ext>
              </a:extLst>
            </p:cNvPr>
            <p:cNvPicPr>
              <a:picLocks noChangeAspect="1"/>
            </p:cNvPicPr>
            <p:nvPr/>
          </p:nvPicPr>
          <p:blipFill rotWithShape="1">
            <a:blip r:embed="rId6"/>
            <a:srcRect l="22249" t="7907" r="22558" b="7132"/>
            <a:stretch/>
          </p:blipFill>
          <p:spPr>
            <a:xfrm>
              <a:off x="4398635" y="1358966"/>
              <a:ext cx="520994" cy="801979"/>
            </a:xfrm>
            <a:prstGeom prst="rect">
              <a:avLst/>
            </a:prstGeom>
          </p:spPr>
        </p:pic>
        <p:sp>
          <p:nvSpPr>
            <p:cNvPr id="56" name="TextBox 55">
              <a:extLst>
                <a:ext uri="{FF2B5EF4-FFF2-40B4-BE49-F238E27FC236}">
                  <a16:creationId xmlns:a16="http://schemas.microsoft.com/office/drawing/2014/main" id="{563816C3-41A3-2F49-8EBC-DB27DB3B270B}"/>
                </a:ext>
              </a:extLst>
            </p:cNvPr>
            <p:cNvSpPr txBox="1"/>
            <p:nvPr/>
          </p:nvSpPr>
          <p:spPr>
            <a:xfrm>
              <a:off x="4299098" y="712635"/>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54" name="Chevron 53">
            <a:extLst>
              <a:ext uri="{FF2B5EF4-FFF2-40B4-BE49-F238E27FC236}">
                <a16:creationId xmlns:a16="http://schemas.microsoft.com/office/drawing/2014/main" id="{EC3F2579-6C10-9F43-BB15-FC97E4163977}"/>
              </a:ext>
            </a:extLst>
          </p:cNvPr>
          <p:cNvSpPr/>
          <p:nvPr/>
        </p:nvSpPr>
        <p:spPr>
          <a:xfrm>
            <a:off x="5295730" y="6045574"/>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sp>
        <p:nvSpPr>
          <p:cNvPr id="57" name="Chevron 56">
            <a:extLst>
              <a:ext uri="{FF2B5EF4-FFF2-40B4-BE49-F238E27FC236}">
                <a16:creationId xmlns:a16="http://schemas.microsoft.com/office/drawing/2014/main" id="{DBA14203-3D59-4E4C-80AE-3D4D5008A6CD}"/>
              </a:ext>
            </a:extLst>
          </p:cNvPr>
          <p:cNvSpPr/>
          <p:nvPr/>
        </p:nvSpPr>
        <p:spPr>
          <a:xfrm>
            <a:off x="4849802" y="605065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sp>
        <p:nvSpPr>
          <p:cNvPr id="58" name="Chevron 57">
            <a:extLst>
              <a:ext uri="{FF2B5EF4-FFF2-40B4-BE49-F238E27FC236}">
                <a16:creationId xmlns:a16="http://schemas.microsoft.com/office/drawing/2014/main" id="{D31C84F1-72A5-7945-BAC9-57F58330C4E3}"/>
              </a:ext>
            </a:extLst>
          </p:cNvPr>
          <p:cNvSpPr/>
          <p:nvPr/>
        </p:nvSpPr>
        <p:spPr>
          <a:xfrm>
            <a:off x="4403874" y="6059802"/>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nvGrpSpPr>
          <p:cNvPr id="59" name="Group 58">
            <a:extLst>
              <a:ext uri="{FF2B5EF4-FFF2-40B4-BE49-F238E27FC236}">
                <a16:creationId xmlns:a16="http://schemas.microsoft.com/office/drawing/2014/main" id="{FA18A3BB-2BB9-7342-88D2-B43D3318A4A1}"/>
              </a:ext>
            </a:extLst>
          </p:cNvPr>
          <p:cNvGrpSpPr/>
          <p:nvPr/>
        </p:nvGrpSpPr>
        <p:grpSpPr>
          <a:xfrm>
            <a:off x="6654755" y="5643673"/>
            <a:ext cx="3296904" cy="951375"/>
            <a:chOff x="5121611" y="3326033"/>
            <a:chExt cx="3296904" cy="951375"/>
          </a:xfrm>
        </p:grpSpPr>
        <p:pic>
          <p:nvPicPr>
            <p:cNvPr id="60" name="Picture 59">
              <a:extLst>
                <a:ext uri="{FF2B5EF4-FFF2-40B4-BE49-F238E27FC236}">
                  <a16:creationId xmlns:a16="http://schemas.microsoft.com/office/drawing/2014/main" id="{A6D366BE-8AB2-8D4F-AC2F-8B94D92DAA3E}"/>
                </a:ext>
              </a:extLst>
            </p:cNvPr>
            <p:cNvPicPr>
              <a:picLocks noChangeAspect="1"/>
            </p:cNvPicPr>
            <p:nvPr/>
          </p:nvPicPr>
          <p:blipFill rotWithShape="1">
            <a:blip r:embed="rId5"/>
            <a:srcRect l="21318" t="20620" r="21783" b="20930"/>
            <a:stretch/>
          </p:blipFill>
          <p:spPr>
            <a:xfrm>
              <a:off x="5683405" y="3376336"/>
              <a:ext cx="786138" cy="807570"/>
            </a:xfrm>
            <a:prstGeom prst="rect">
              <a:avLst/>
            </a:prstGeom>
          </p:spPr>
        </p:pic>
        <p:sp>
          <p:nvSpPr>
            <p:cNvPr id="61" name="Cross 60">
              <a:extLst>
                <a:ext uri="{FF2B5EF4-FFF2-40B4-BE49-F238E27FC236}">
                  <a16:creationId xmlns:a16="http://schemas.microsoft.com/office/drawing/2014/main" id="{4D532990-1682-F742-9C49-E9239FA66672}"/>
                </a:ext>
              </a:extLst>
            </p:cNvPr>
            <p:cNvSpPr/>
            <p:nvPr/>
          </p:nvSpPr>
          <p:spPr>
            <a:xfrm>
              <a:off x="5121611" y="3609847"/>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62" name="Picture 61">
              <a:extLst>
                <a:ext uri="{FF2B5EF4-FFF2-40B4-BE49-F238E27FC236}">
                  <a16:creationId xmlns:a16="http://schemas.microsoft.com/office/drawing/2014/main" id="{34514A14-ACD5-BF4D-B242-B85634E3FE40}"/>
                </a:ext>
              </a:extLst>
            </p:cNvPr>
            <p:cNvPicPr>
              <a:picLocks noChangeAspect="1"/>
            </p:cNvPicPr>
            <p:nvPr/>
          </p:nvPicPr>
          <p:blipFill rotWithShape="1">
            <a:blip r:embed="rId4"/>
            <a:srcRect l="40967" t="41003" r="41348" b="40789"/>
            <a:stretch/>
          </p:blipFill>
          <p:spPr>
            <a:xfrm>
              <a:off x="7494456" y="3326033"/>
              <a:ext cx="924059" cy="951375"/>
            </a:xfrm>
            <a:prstGeom prst="rect">
              <a:avLst/>
            </a:prstGeom>
          </p:spPr>
        </p:pic>
        <p:sp>
          <p:nvSpPr>
            <p:cNvPr id="63" name="TextBox 62">
              <a:extLst>
                <a:ext uri="{FF2B5EF4-FFF2-40B4-BE49-F238E27FC236}">
                  <a16:creationId xmlns:a16="http://schemas.microsoft.com/office/drawing/2014/main" id="{C33360FC-E3D0-B247-9241-8062A5B7C377}"/>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spTree>
    <p:extLst>
      <p:ext uri="{BB962C8B-B14F-4D97-AF65-F5344CB8AC3E}">
        <p14:creationId xmlns:p14="http://schemas.microsoft.com/office/powerpoint/2010/main" val="412700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50"/>
                                        <p:tgtEl>
                                          <p:spTgt spid="5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250"/>
                                        <p:tgtEl>
                                          <p:spTgt spid="57"/>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250"/>
                                        <p:tgtEl>
                                          <p:spTgt spid="5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5" y="246420"/>
            <a:ext cx="4835236" cy="629538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91" y="1069695"/>
            <a:ext cx="7800109" cy="5164850"/>
          </a:xfrm>
          <a:prstGeom prst="rect">
            <a:avLst/>
          </a:prstGeom>
        </p:spPr>
      </p:pic>
    </p:spTree>
    <p:extLst>
      <p:ext uri="{BB962C8B-B14F-4D97-AF65-F5344CB8AC3E}">
        <p14:creationId xmlns:p14="http://schemas.microsoft.com/office/powerpoint/2010/main" val="2835782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4499"/>
            <a:ext cx="10663989" cy="610389"/>
          </a:xfrm>
        </p:spPr>
        <p:txBody>
          <a:bodyPr>
            <a:normAutofit fontScale="90000"/>
          </a:bodyPr>
          <a:lstStyle/>
          <a:p>
            <a:pPr algn="ctr"/>
            <a:r>
              <a:rPr lang="en-US" dirty="0"/>
              <a:t/>
            </a:r>
            <a:br>
              <a:rPr lang="en-US" dirty="0"/>
            </a:br>
            <a:r>
              <a:rPr lang="en-US" dirty="0" smtClean="0">
                <a:solidFill>
                  <a:srgbClr val="00B0F0"/>
                </a:solidFill>
              </a:rPr>
              <a:t>Formative assessment</a:t>
            </a:r>
            <a:endParaRPr lang="en-US" dirty="0">
              <a:solidFill>
                <a:srgbClr val="00B0F0"/>
              </a:solidFill>
            </a:endParaRPr>
          </a:p>
        </p:txBody>
      </p:sp>
      <p:sp>
        <p:nvSpPr>
          <p:cNvPr id="5" name="Text Placeholder 4"/>
          <p:cNvSpPr>
            <a:spLocks noGrp="1"/>
          </p:cNvSpPr>
          <p:nvPr>
            <p:ph type="body" idx="1"/>
          </p:nvPr>
        </p:nvSpPr>
        <p:spPr>
          <a:xfrm>
            <a:off x="2106691" y="640075"/>
            <a:ext cx="7714210" cy="761359"/>
          </a:xfrm>
        </p:spPr>
        <p:txBody>
          <a:bodyPr/>
          <a:lstStyle/>
          <a:p>
            <a:pPr algn="ctr"/>
            <a:r>
              <a:rPr lang="en-US" sz="2800" b="1" dirty="0" smtClean="0">
                <a:solidFill>
                  <a:srgbClr val="00B0F0"/>
                </a:solidFill>
              </a:rPr>
              <a:t>Why </a:t>
            </a:r>
            <a:r>
              <a:rPr lang="en-US" sz="2800" b="1" dirty="0">
                <a:solidFill>
                  <a:srgbClr val="00B0F0"/>
                </a:solidFill>
              </a:rPr>
              <a:t>is </a:t>
            </a:r>
            <a:r>
              <a:rPr lang="en-US" sz="2800" b="1" dirty="0" smtClean="0">
                <a:solidFill>
                  <a:srgbClr val="00B0F0"/>
                </a:solidFill>
              </a:rPr>
              <a:t>it important</a:t>
            </a:r>
            <a:r>
              <a:rPr lang="en-US" sz="2800" b="1" dirty="0">
                <a:solidFill>
                  <a:srgbClr val="00B0F0"/>
                </a:solidFill>
              </a:rPr>
              <a:t>? </a:t>
            </a:r>
          </a:p>
        </p:txBody>
      </p:sp>
      <p:sp>
        <p:nvSpPr>
          <p:cNvPr id="3" name="Content Placeholder 2"/>
          <p:cNvSpPr>
            <a:spLocks noGrp="1"/>
          </p:cNvSpPr>
          <p:nvPr>
            <p:ph sz="half" idx="2"/>
          </p:nvPr>
        </p:nvSpPr>
        <p:spPr>
          <a:xfrm>
            <a:off x="470263" y="1515291"/>
            <a:ext cx="10176308" cy="5172891"/>
          </a:xfrm>
        </p:spPr>
        <p:txBody>
          <a:bodyPr>
            <a:noAutofit/>
          </a:bodyPr>
          <a:lstStyle/>
          <a:p>
            <a:r>
              <a:rPr lang="en-US" sz="1800" dirty="0"/>
              <a:t>Formative assessment is an integral part of the </a:t>
            </a:r>
            <a:r>
              <a:rPr lang="en-US" sz="1800" dirty="0">
                <a:solidFill>
                  <a:srgbClr val="00B0F0"/>
                </a:solidFill>
              </a:rPr>
              <a:t>BTEC</a:t>
            </a:r>
            <a:r>
              <a:rPr lang="en-US" sz="1800" dirty="0"/>
              <a:t> assessment process, involving both the </a:t>
            </a:r>
            <a:r>
              <a:rPr lang="en-US" sz="1800" dirty="0">
                <a:solidFill>
                  <a:srgbClr val="00B050"/>
                </a:solidFill>
              </a:rPr>
              <a:t>Assessor</a:t>
            </a:r>
            <a:r>
              <a:rPr lang="en-US" sz="1800" dirty="0"/>
              <a:t> and the </a:t>
            </a:r>
            <a:r>
              <a:rPr lang="en-US" sz="1800" dirty="0">
                <a:solidFill>
                  <a:srgbClr val="00B050"/>
                </a:solidFill>
              </a:rPr>
              <a:t>Student</a:t>
            </a:r>
            <a:r>
              <a:rPr lang="en-US" sz="1800" dirty="0"/>
              <a:t> in a two-way conversation about their </a:t>
            </a:r>
            <a:r>
              <a:rPr lang="en-US" sz="1800" dirty="0" smtClean="0">
                <a:solidFill>
                  <a:srgbClr val="00B050"/>
                </a:solidFill>
              </a:rPr>
              <a:t>Progress</a:t>
            </a:r>
            <a:r>
              <a:rPr lang="en-US" sz="1800" dirty="0">
                <a:solidFill>
                  <a:srgbClr val="00B050"/>
                </a:solidFill>
              </a:rPr>
              <a:t>. </a:t>
            </a:r>
          </a:p>
          <a:p>
            <a:pPr marL="457200" indent="-457200">
              <a:buFont typeface="Arial" panose="020B0604020202020204" pitchFamily="34" charset="0"/>
              <a:buChar char="•"/>
            </a:pPr>
            <a:r>
              <a:rPr lang="en-US" sz="1800" dirty="0"/>
              <a:t>It takes place </a:t>
            </a:r>
            <a:r>
              <a:rPr lang="en-US" sz="1800" u="sng" dirty="0"/>
              <a:t>prior to summative assessment </a:t>
            </a:r>
            <a:r>
              <a:rPr lang="en-US" sz="1800" dirty="0"/>
              <a:t>and </a:t>
            </a:r>
            <a:r>
              <a:rPr lang="en-US" sz="1800" dirty="0">
                <a:solidFill>
                  <a:srgbClr val="FF0000"/>
                </a:solidFill>
              </a:rPr>
              <a:t>does not </a:t>
            </a:r>
            <a:r>
              <a:rPr lang="en-US" sz="1800" dirty="0"/>
              <a:t>confirm achievement of grades, but focuses on helping the student to reflect on their learning and improve their performance.</a:t>
            </a:r>
          </a:p>
          <a:p>
            <a:pPr marL="457200" indent="-457200">
              <a:buFont typeface="Arial" panose="020B0604020202020204" pitchFamily="34" charset="0"/>
              <a:buChar char="•"/>
            </a:pPr>
            <a:r>
              <a:rPr lang="en-US" sz="1800" dirty="0"/>
              <a:t>The main function of formative assessment is to provide feedback to enable the student to make improvements to consolidate a </a:t>
            </a:r>
            <a:r>
              <a:rPr lang="en-US" sz="1800" dirty="0">
                <a:solidFill>
                  <a:srgbClr val="00B050"/>
                </a:solidFill>
              </a:rPr>
              <a:t>Pass</a:t>
            </a:r>
            <a:r>
              <a:rPr lang="en-US" sz="1800" dirty="0"/>
              <a:t>, or attain a higher grade. </a:t>
            </a:r>
            <a:endParaRPr lang="en-US" sz="1800" dirty="0" smtClean="0"/>
          </a:p>
          <a:p>
            <a:pPr marL="457200" indent="-457200">
              <a:buFont typeface="Arial" panose="020B0604020202020204" pitchFamily="34" charset="0"/>
              <a:buChar char="•"/>
            </a:pPr>
            <a:r>
              <a:rPr lang="en-US" sz="1800" dirty="0">
                <a:solidFill>
                  <a:srgbClr val="FF0000"/>
                </a:solidFill>
              </a:rPr>
              <a:t>Must not </a:t>
            </a:r>
            <a:r>
              <a:rPr lang="en-US" sz="1800" dirty="0"/>
              <a:t>coach students with specific advice on what to do for summative </a:t>
            </a:r>
            <a:r>
              <a:rPr lang="en-US" sz="1800" dirty="0" smtClean="0"/>
              <a:t>assessment</a:t>
            </a:r>
          </a:p>
          <a:p>
            <a:pPr marL="457200" indent="-457200">
              <a:buFont typeface="Arial" panose="020B0604020202020204" pitchFamily="34" charset="0"/>
              <a:buChar char="•"/>
            </a:pPr>
            <a:r>
              <a:rPr lang="en-GB" sz="1800" dirty="0"/>
              <a:t>Formative assessment should use the </a:t>
            </a:r>
            <a:r>
              <a:rPr lang="en-GB" sz="1800" dirty="0" smtClean="0">
                <a:solidFill>
                  <a:srgbClr val="FFC000"/>
                </a:solidFill>
              </a:rPr>
              <a:t>COMMAND/VERBS</a:t>
            </a:r>
            <a:r>
              <a:rPr lang="en-GB" sz="1800" dirty="0" smtClean="0">
                <a:solidFill>
                  <a:srgbClr val="00B0F0"/>
                </a:solidFill>
              </a:rPr>
              <a:t> </a:t>
            </a:r>
            <a:r>
              <a:rPr lang="en-GB" sz="1800" dirty="0"/>
              <a:t>from assessment criteria to help students understand achievement/progress and how to move forward.</a:t>
            </a:r>
          </a:p>
          <a:p>
            <a:pPr marL="457200" indent="-457200">
              <a:buFont typeface="Arial" panose="020B0604020202020204" pitchFamily="34" charset="0"/>
              <a:buChar char="•"/>
            </a:pPr>
            <a:r>
              <a:rPr lang="en-US" sz="1800" dirty="0" smtClean="0"/>
              <a:t>The informal verbal feedback process is an ongoing process, however, it is good practice to have at least one formal written formative assessment feedback..</a:t>
            </a:r>
            <a:endParaRPr lang="en-US" sz="1800" dirty="0"/>
          </a:p>
          <a:p>
            <a:pPr marL="457200" indent="-457200">
              <a:buFont typeface="Arial" panose="020B0604020202020204" pitchFamily="34" charset="0"/>
              <a:buChar char="•"/>
            </a:pPr>
            <a:r>
              <a:rPr lang="en-US" sz="1800" dirty="0"/>
              <a:t>This feedback should be prompt and meaningful allowing sufficient time following the feedback for </a:t>
            </a:r>
            <a:r>
              <a:rPr lang="en-US" sz="1800" dirty="0">
                <a:solidFill>
                  <a:srgbClr val="00B050"/>
                </a:solidFill>
              </a:rPr>
              <a:t>ACTION</a:t>
            </a:r>
            <a:r>
              <a:rPr lang="en-US" sz="1800" dirty="0"/>
              <a:t> to improve the learner’s performance</a:t>
            </a:r>
            <a:r>
              <a:rPr lang="en-US" sz="1600" dirty="0"/>
              <a:t>.</a:t>
            </a:r>
          </a:p>
        </p:txBody>
      </p:sp>
    </p:spTree>
    <p:extLst>
      <p:ext uri="{BB962C8B-B14F-4D97-AF65-F5344CB8AC3E}">
        <p14:creationId xmlns:p14="http://schemas.microsoft.com/office/powerpoint/2010/main" val="1279739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7378"/>
            <a:ext cx="10611394" cy="622981"/>
          </a:xfrm>
        </p:spPr>
        <p:txBody>
          <a:bodyPr>
            <a:normAutofit/>
          </a:bodyPr>
          <a:lstStyle/>
          <a:p>
            <a:pPr algn="ctr"/>
            <a:r>
              <a:rPr lang="en-US" sz="3200" dirty="0" smtClean="0">
                <a:solidFill>
                  <a:srgbClr val="00B0F0"/>
                </a:solidFill>
              </a:rPr>
              <a:t>COMMAND VERBS FOR ASSESSMENT</a:t>
            </a:r>
            <a:endParaRPr lang="en-US" sz="3200" dirty="0">
              <a:solidFill>
                <a:srgbClr val="00B0F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2971" y="862147"/>
            <a:ext cx="6008394" cy="64013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84" y="1045029"/>
            <a:ext cx="5694342" cy="5650070"/>
          </a:xfrm>
          <a:prstGeom prst="rect">
            <a:avLst/>
          </a:prstGeom>
        </p:spPr>
      </p:pic>
    </p:spTree>
    <p:extLst>
      <p:ext uri="{BB962C8B-B14F-4D97-AF65-F5344CB8AC3E}">
        <p14:creationId xmlns:p14="http://schemas.microsoft.com/office/powerpoint/2010/main" val="810078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0081" y="410950"/>
            <a:ext cx="7939998" cy="720725"/>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altLang="en-US" dirty="0">
                <a:solidFill>
                  <a:schemeClr val="accent3">
                    <a:lumMod val="75000"/>
                  </a:schemeClr>
                </a:solidFill>
              </a:rPr>
              <a:t>			</a:t>
            </a:r>
            <a:r>
              <a:rPr lang="en-US" altLang="en-US" dirty="0">
                <a:solidFill>
                  <a:srgbClr val="00B0F0"/>
                </a:solidFill>
              </a:rPr>
              <a:t>Forms of Evidence for 					Assessment</a:t>
            </a:r>
          </a:p>
        </p:txBody>
      </p:sp>
      <p:sp>
        <p:nvSpPr>
          <p:cNvPr id="8" name="Rounded Rectangle 7"/>
          <p:cNvSpPr/>
          <p:nvPr/>
        </p:nvSpPr>
        <p:spPr>
          <a:xfrm>
            <a:off x="591481" y="1419687"/>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Planning Documents</a:t>
            </a:r>
          </a:p>
        </p:txBody>
      </p:sp>
      <p:sp>
        <p:nvSpPr>
          <p:cNvPr id="9" name="Rounded Rectangle 8"/>
          <p:cNvSpPr/>
          <p:nvPr/>
        </p:nvSpPr>
        <p:spPr>
          <a:xfrm>
            <a:off x="3058540" y="1404257"/>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pitchFamily="34" charset="0"/>
              </a:rPr>
              <a:t>Case Studies</a:t>
            </a:r>
          </a:p>
        </p:txBody>
      </p:sp>
      <p:sp>
        <p:nvSpPr>
          <p:cNvPr id="11" name="Rounded Rectangle 10"/>
          <p:cNvSpPr/>
          <p:nvPr/>
        </p:nvSpPr>
        <p:spPr>
          <a:xfrm>
            <a:off x="5695411" y="141277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Project</a:t>
            </a:r>
          </a:p>
        </p:txBody>
      </p:sp>
      <p:sp>
        <p:nvSpPr>
          <p:cNvPr id="12" name="Rounded Rectangle 11"/>
          <p:cNvSpPr/>
          <p:nvPr/>
        </p:nvSpPr>
        <p:spPr>
          <a:xfrm>
            <a:off x="8750297" y="141277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Oral/Viva</a:t>
            </a:r>
          </a:p>
        </p:txBody>
      </p:sp>
      <p:sp>
        <p:nvSpPr>
          <p:cNvPr id="13" name="Rounded Rectangle 12"/>
          <p:cNvSpPr/>
          <p:nvPr/>
        </p:nvSpPr>
        <p:spPr>
          <a:xfrm>
            <a:off x="591481" y="2173725"/>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Recorded Discussion</a:t>
            </a:r>
          </a:p>
        </p:txBody>
      </p:sp>
      <p:sp>
        <p:nvSpPr>
          <p:cNvPr id="14" name="Rounded Rectangle 13"/>
          <p:cNvSpPr/>
          <p:nvPr/>
        </p:nvSpPr>
        <p:spPr>
          <a:xfrm>
            <a:off x="3058540" y="222332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Reports</a:t>
            </a:r>
          </a:p>
        </p:txBody>
      </p:sp>
      <p:sp>
        <p:nvSpPr>
          <p:cNvPr id="15" name="Rounded Rectangle 14"/>
          <p:cNvSpPr/>
          <p:nvPr/>
        </p:nvSpPr>
        <p:spPr>
          <a:xfrm>
            <a:off x="5695411" y="223109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Performance</a:t>
            </a:r>
          </a:p>
        </p:txBody>
      </p:sp>
      <p:sp>
        <p:nvSpPr>
          <p:cNvPr id="16" name="Rounded Rectangle 15"/>
          <p:cNvSpPr/>
          <p:nvPr/>
        </p:nvSpPr>
        <p:spPr>
          <a:xfrm>
            <a:off x="8750297" y="2222782"/>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Peer Review</a:t>
            </a:r>
          </a:p>
        </p:txBody>
      </p:sp>
      <p:sp>
        <p:nvSpPr>
          <p:cNvPr id="17" name="Rounded Rectangle 16"/>
          <p:cNvSpPr/>
          <p:nvPr/>
        </p:nvSpPr>
        <p:spPr>
          <a:xfrm>
            <a:off x="640081" y="3005759"/>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Log Books, Diaries, etc.</a:t>
            </a:r>
          </a:p>
        </p:txBody>
      </p:sp>
      <p:sp>
        <p:nvSpPr>
          <p:cNvPr id="18" name="Rounded Rectangle 17"/>
          <p:cNvSpPr/>
          <p:nvPr/>
        </p:nvSpPr>
        <p:spPr>
          <a:xfrm>
            <a:off x="3058540" y="3035527"/>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Written Investigation</a:t>
            </a:r>
          </a:p>
        </p:txBody>
      </p:sp>
      <p:sp>
        <p:nvSpPr>
          <p:cNvPr id="19" name="Rounded Rectangle 18"/>
          <p:cNvSpPr/>
          <p:nvPr/>
        </p:nvSpPr>
        <p:spPr>
          <a:xfrm>
            <a:off x="5695411" y="302026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Essay/Dissertation</a:t>
            </a:r>
          </a:p>
        </p:txBody>
      </p:sp>
      <p:sp>
        <p:nvSpPr>
          <p:cNvPr id="20" name="Rounded Rectangle 19"/>
          <p:cNvSpPr/>
          <p:nvPr/>
        </p:nvSpPr>
        <p:spPr>
          <a:xfrm>
            <a:off x="8750297" y="2978062"/>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Discussion Forum</a:t>
            </a:r>
          </a:p>
        </p:txBody>
      </p:sp>
      <p:sp>
        <p:nvSpPr>
          <p:cNvPr id="21" name="Rounded Rectangle 20"/>
          <p:cNvSpPr/>
          <p:nvPr/>
        </p:nvSpPr>
        <p:spPr>
          <a:xfrm>
            <a:off x="642495" y="3730457"/>
            <a:ext cx="1800200" cy="504056"/>
          </a:xfrm>
          <a:prstGeom prst="roundRect">
            <a:avLst/>
          </a:prstGeom>
          <a:solidFill>
            <a:srgbClr val="007FA3"/>
          </a:solidFill>
          <a:ln w="9525" cap="flat" cmpd="sng" algn="ctr">
            <a:solidFill>
              <a:srgbClr val="007FA3"/>
            </a:solid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D4EAE4"/>
                </a:solidFill>
                <a:effectLst/>
                <a:uLnTx/>
                <a:uFillTx/>
                <a:latin typeface="Open Sans" panose="020B0606030504020204" pitchFamily="34" charset="0"/>
                <a:ea typeface="+mn-ea"/>
                <a:cs typeface="+mn-cs"/>
              </a:rPr>
              <a:t>Artefacts</a:t>
            </a:r>
          </a:p>
        </p:txBody>
      </p:sp>
      <p:sp>
        <p:nvSpPr>
          <p:cNvPr id="22" name="Rounded Rectangle 21"/>
          <p:cNvSpPr/>
          <p:nvPr/>
        </p:nvSpPr>
        <p:spPr>
          <a:xfrm>
            <a:off x="3058540" y="3816702"/>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Blog/e-Journal</a:t>
            </a:r>
          </a:p>
        </p:txBody>
      </p:sp>
      <p:sp>
        <p:nvSpPr>
          <p:cNvPr id="23" name="Rounded Rectangle 22"/>
          <p:cNvSpPr/>
          <p:nvPr/>
        </p:nvSpPr>
        <p:spPr>
          <a:xfrm>
            <a:off x="5665188" y="3882105"/>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Examination</a:t>
            </a:r>
          </a:p>
        </p:txBody>
      </p:sp>
      <p:sp>
        <p:nvSpPr>
          <p:cNvPr id="24" name="Rounded Rectangle 23"/>
          <p:cNvSpPr/>
          <p:nvPr/>
        </p:nvSpPr>
        <p:spPr>
          <a:xfrm>
            <a:off x="8750297" y="384772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Independent Research</a:t>
            </a:r>
          </a:p>
        </p:txBody>
      </p:sp>
      <p:sp>
        <p:nvSpPr>
          <p:cNvPr id="25" name="Rounded Rectangle 24"/>
          <p:cNvSpPr/>
          <p:nvPr/>
        </p:nvSpPr>
        <p:spPr>
          <a:xfrm>
            <a:off x="640081" y="466143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Presentation Handouts, etc.</a:t>
            </a:r>
          </a:p>
        </p:txBody>
      </p:sp>
      <p:sp>
        <p:nvSpPr>
          <p:cNvPr id="26" name="Rounded Rectangle 25"/>
          <p:cNvSpPr/>
          <p:nvPr/>
        </p:nvSpPr>
        <p:spPr>
          <a:xfrm>
            <a:off x="3058540" y="4632279"/>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Role-play</a:t>
            </a:r>
          </a:p>
        </p:txBody>
      </p:sp>
      <p:sp>
        <p:nvSpPr>
          <p:cNvPr id="27" name="Rounded Rectangle 26"/>
          <p:cNvSpPr/>
          <p:nvPr/>
        </p:nvSpPr>
        <p:spPr>
          <a:xfrm>
            <a:off x="5695411" y="467370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Time-constrained Assessment</a:t>
            </a:r>
          </a:p>
        </p:txBody>
      </p:sp>
      <p:sp>
        <p:nvSpPr>
          <p:cNvPr id="28" name="Rounded Rectangle 27"/>
          <p:cNvSpPr/>
          <p:nvPr/>
        </p:nvSpPr>
        <p:spPr>
          <a:xfrm>
            <a:off x="8755544" y="479421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Work-based Learning</a:t>
            </a:r>
          </a:p>
        </p:txBody>
      </p:sp>
      <p:sp>
        <p:nvSpPr>
          <p:cNvPr id="29" name="Rounded Rectangle 28"/>
          <p:cNvSpPr/>
          <p:nvPr/>
        </p:nvSpPr>
        <p:spPr>
          <a:xfrm>
            <a:off x="1736913" y="544785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Witness Statements</a:t>
            </a:r>
          </a:p>
        </p:txBody>
      </p:sp>
      <p:sp>
        <p:nvSpPr>
          <p:cNvPr id="30" name="Rounded Rectangle 29"/>
          <p:cNvSpPr/>
          <p:nvPr/>
        </p:nvSpPr>
        <p:spPr>
          <a:xfrm>
            <a:off x="4380316" y="544785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Annotated Photographs</a:t>
            </a:r>
          </a:p>
        </p:txBody>
      </p:sp>
      <p:sp>
        <p:nvSpPr>
          <p:cNvPr id="31" name="Rounded Rectangle 30"/>
          <p:cNvSpPr/>
          <p:nvPr/>
        </p:nvSpPr>
        <p:spPr>
          <a:xfrm>
            <a:off x="7284976" y="554949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Self-reflection</a:t>
            </a:r>
          </a:p>
        </p:txBody>
      </p:sp>
      <p:sp>
        <p:nvSpPr>
          <p:cNvPr id="32" name="Rounded Rectangle 31"/>
          <p:cNvSpPr/>
          <p:nvPr/>
        </p:nvSpPr>
        <p:spPr>
          <a:xfrm>
            <a:off x="3058540" y="6198030"/>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Open Sans" panose="020B0606030504020204" pitchFamily="34" charset="0"/>
              </a:rPr>
              <a:t>Multiple Choice</a:t>
            </a:r>
            <a:endParaRPr lang="en-US" sz="1400" dirty="0">
              <a:latin typeface="Open Sans" panose="020B0606030504020204"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72" y="6207539"/>
            <a:ext cx="1256280" cy="568301"/>
          </a:xfrm>
          <a:prstGeom prst="rect">
            <a:avLst/>
          </a:prstGeom>
        </p:spPr>
      </p:pic>
      <p:sp>
        <p:nvSpPr>
          <p:cNvPr id="34" name="Rounded Rectangle 33"/>
          <p:cNvSpPr/>
          <p:nvPr/>
        </p:nvSpPr>
        <p:spPr>
          <a:xfrm>
            <a:off x="5925210" y="6201508"/>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Open Sans" panose="020B0606030504020204" pitchFamily="34" charset="0"/>
              </a:rPr>
              <a:t>Fill in the Blanks</a:t>
            </a:r>
            <a:endParaRPr lang="en-US" sz="1400" dirty="0">
              <a:latin typeface="Open Sans" panose="020B0606030504020204" pitchFamily="34" charset="0"/>
            </a:endParaRPr>
          </a:p>
        </p:txBody>
      </p:sp>
      <p:sp>
        <p:nvSpPr>
          <p:cNvPr id="2" name="Flowchart: Summing Junction 1"/>
          <p:cNvSpPr/>
          <p:nvPr/>
        </p:nvSpPr>
        <p:spPr>
          <a:xfrm>
            <a:off x="2391681" y="6165318"/>
            <a:ext cx="612648" cy="612648"/>
          </a:xfrm>
          <a:prstGeom prst="flowChartSummingJuncti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5206162" y="6170667"/>
            <a:ext cx="612648" cy="612648"/>
          </a:xfrm>
          <a:prstGeom prst="flowChartSummingJuncti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5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80">
                                          <p:stCondLst>
                                            <p:cond delay="0"/>
                                          </p:stCondLst>
                                        </p:cTn>
                                        <p:tgtEl>
                                          <p:spTgt spid="34"/>
                                        </p:tgtEl>
                                      </p:cBhvr>
                                    </p:animEffect>
                                    <p:anim calcmode="lin" valueType="num">
                                      <p:cBhvr>
                                        <p:cTn id="2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1" dur="26">
                                          <p:stCondLst>
                                            <p:cond delay="650"/>
                                          </p:stCondLst>
                                        </p:cTn>
                                        <p:tgtEl>
                                          <p:spTgt spid="34"/>
                                        </p:tgtEl>
                                      </p:cBhvr>
                                      <p:to x="100000" y="60000"/>
                                    </p:animScale>
                                    <p:animScale>
                                      <p:cBhvr>
                                        <p:cTn id="32" dur="166" decel="50000">
                                          <p:stCondLst>
                                            <p:cond delay="676"/>
                                          </p:stCondLst>
                                        </p:cTn>
                                        <p:tgtEl>
                                          <p:spTgt spid="34"/>
                                        </p:tgtEl>
                                      </p:cBhvr>
                                      <p:to x="100000" y="100000"/>
                                    </p:animScale>
                                    <p:animScale>
                                      <p:cBhvr>
                                        <p:cTn id="33" dur="26">
                                          <p:stCondLst>
                                            <p:cond delay="1312"/>
                                          </p:stCondLst>
                                        </p:cTn>
                                        <p:tgtEl>
                                          <p:spTgt spid="34"/>
                                        </p:tgtEl>
                                      </p:cBhvr>
                                      <p:to x="100000" y="80000"/>
                                    </p:animScale>
                                    <p:animScale>
                                      <p:cBhvr>
                                        <p:cTn id="34" dur="166" decel="50000">
                                          <p:stCondLst>
                                            <p:cond delay="1338"/>
                                          </p:stCondLst>
                                        </p:cTn>
                                        <p:tgtEl>
                                          <p:spTgt spid="34"/>
                                        </p:tgtEl>
                                      </p:cBhvr>
                                      <p:to x="100000" y="100000"/>
                                    </p:animScale>
                                    <p:animScale>
                                      <p:cBhvr>
                                        <p:cTn id="35" dur="26">
                                          <p:stCondLst>
                                            <p:cond delay="1642"/>
                                          </p:stCondLst>
                                        </p:cTn>
                                        <p:tgtEl>
                                          <p:spTgt spid="34"/>
                                        </p:tgtEl>
                                      </p:cBhvr>
                                      <p:to x="100000" y="90000"/>
                                    </p:animScale>
                                    <p:animScale>
                                      <p:cBhvr>
                                        <p:cTn id="36" dur="166" decel="50000">
                                          <p:stCondLst>
                                            <p:cond delay="1668"/>
                                          </p:stCondLst>
                                        </p:cTn>
                                        <p:tgtEl>
                                          <p:spTgt spid="34"/>
                                        </p:tgtEl>
                                      </p:cBhvr>
                                      <p:to x="100000" y="100000"/>
                                    </p:animScale>
                                    <p:animScale>
                                      <p:cBhvr>
                                        <p:cTn id="37" dur="26">
                                          <p:stCondLst>
                                            <p:cond delay="1808"/>
                                          </p:stCondLst>
                                        </p:cTn>
                                        <p:tgtEl>
                                          <p:spTgt spid="34"/>
                                        </p:tgtEl>
                                      </p:cBhvr>
                                      <p:to x="100000" y="95000"/>
                                    </p:animScale>
                                    <p:animScale>
                                      <p:cBhvr>
                                        <p:cTn id="38"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9754"/>
            <a:ext cx="10376264" cy="1255222"/>
          </a:xfrm>
        </p:spPr>
        <p:txBody>
          <a:bodyPr>
            <a:normAutofit fontScale="90000"/>
          </a:bodyPr>
          <a:lstStyle/>
          <a:p>
            <a:pPr algn="ctr"/>
            <a:r>
              <a:rPr lang="en-US" b="1" dirty="0"/>
              <a:t/>
            </a:r>
            <a:br>
              <a:rPr lang="en-US" b="1" dirty="0"/>
            </a:br>
            <a:r>
              <a:rPr lang="en-US" b="1" dirty="0" smtClean="0">
                <a:solidFill>
                  <a:srgbClr val="00B0F0"/>
                </a:solidFill>
              </a:rPr>
              <a:t>Summative  </a:t>
            </a:r>
            <a:r>
              <a:rPr lang="en-US" b="1" dirty="0">
                <a:solidFill>
                  <a:srgbClr val="00B0F0"/>
                </a:solidFill>
              </a:rPr>
              <a:t>feedback </a:t>
            </a:r>
            <a:r>
              <a:rPr lang="en-US" b="1" dirty="0" smtClean="0">
                <a:solidFill>
                  <a:srgbClr val="00B0F0"/>
                </a:solidFill>
              </a:rPr>
              <a:t> &amp; assessment</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838200" y="1862050"/>
            <a:ext cx="10996749" cy="4782589"/>
          </a:xfrm>
        </p:spPr>
        <p:txBody>
          <a:bodyPr>
            <a:noAutofit/>
          </a:bodyPr>
          <a:lstStyle/>
          <a:p>
            <a:r>
              <a:rPr lang="en-US" sz="2400" dirty="0"/>
              <a:t>Summative assessment is the </a:t>
            </a:r>
            <a:r>
              <a:rPr lang="en-US" sz="2800" u="sng" dirty="0">
                <a:solidFill>
                  <a:srgbClr val="00B0F0"/>
                </a:solidFill>
              </a:rPr>
              <a:t>Final </a:t>
            </a:r>
            <a:r>
              <a:rPr lang="en-US" sz="2800" u="sng" dirty="0" smtClean="0">
                <a:solidFill>
                  <a:srgbClr val="00B0F0"/>
                </a:solidFill>
              </a:rPr>
              <a:t>Consideration </a:t>
            </a:r>
            <a:r>
              <a:rPr lang="en-US" sz="2400" dirty="0"/>
              <a:t>by an Assessor of a student's assignment, agreeing which assessment criteria the student has met in the assignment and </a:t>
            </a:r>
            <a:r>
              <a:rPr lang="en-US" sz="2800" u="sng" dirty="0">
                <a:solidFill>
                  <a:srgbClr val="00B0F0"/>
                </a:solidFill>
              </a:rPr>
              <a:t>recording</a:t>
            </a:r>
            <a:r>
              <a:rPr lang="en-US" sz="2800" dirty="0">
                <a:solidFill>
                  <a:srgbClr val="00B0F0"/>
                </a:solidFill>
              </a:rPr>
              <a:t> </a:t>
            </a:r>
            <a:r>
              <a:rPr lang="en-US" sz="2400" dirty="0"/>
              <a:t>those decisions. </a:t>
            </a:r>
            <a:endParaRPr lang="en-US" sz="2400" dirty="0" smtClean="0"/>
          </a:p>
          <a:p>
            <a:endParaRPr lang="en-US" sz="2400" dirty="0"/>
          </a:p>
          <a:p>
            <a:r>
              <a:rPr lang="en-US" sz="2400" dirty="0" smtClean="0"/>
              <a:t>Students are not </a:t>
            </a:r>
            <a:r>
              <a:rPr lang="en-US" sz="2400" dirty="0"/>
              <a:t>offered opportunities to revisit assignments at this stage of the assessment </a:t>
            </a:r>
            <a:r>
              <a:rPr lang="en-US" sz="2400" dirty="0" smtClean="0"/>
              <a:t>process.</a:t>
            </a:r>
            <a:endParaRPr lang="en-US" sz="2400" dirty="0"/>
          </a:p>
        </p:txBody>
      </p:sp>
    </p:spTree>
    <p:extLst>
      <p:ext uri="{BB962C8B-B14F-4D97-AF65-F5344CB8AC3E}">
        <p14:creationId xmlns:p14="http://schemas.microsoft.com/office/powerpoint/2010/main" val="3562897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960120" y="2313432"/>
            <a:ext cx="65" cy="184666"/>
          </a:xfrm>
          <a:prstGeom prst="rect">
            <a:avLst/>
          </a:prstGeom>
          <a:noFill/>
        </p:spPr>
        <p:txBody>
          <a:bodyPr wrap="none" lIns="0" tIns="0" rIns="0" bIns="0" rtlCol="0">
            <a:spAutoFit/>
          </a:bodyPr>
          <a:lstStyle/>
          <a:p>
            <a:pPr>
              <a:defRPr/>
            </a:pPr>
            <a:endParaRPr lang="en-GB" sz="1200" kern="0" dirty="0">
              <a:solidFill>
                <a:srgbClr val="000000"/>
              </a:solidFill>
              <a:latin typeface="Open Sans" panose="020B0606030504020204" pitchFamily="34" charset="0"/>
              <a:cs typeface="Open Sans" panose="020B0606030504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351545431"/>
              </p:ext>
            </p:extLst>
          </p:nvPr>
        </p:nvGraphicFramePr>
        <p:xfrm>
          <a:off x="1162595" y="133925"/>
          <a:ext cx="9731827" cy="7622536"/>
        </p:xfrm>
        <a:graphic>
          <a:graphicData uri="http://schemas.openxmlformats.org/drawingml/2006/table">
            <a:tbl>
              <a:tblPr firstRow="1" firstCol="1" bandRow="1">
                <a:tableStyleId>{5C22544A-7EE6-4342-B048-85BDC9FD1C3A}</a:tableStyleId>
              </a:tblPr>
              <a:tblGrid>
                <a:gridCol w="3021469">
                  <a:extLst>
                    <a:ext uri="{9D8B030D-6E8A-4147-A177-3AD203B41FA5}">
                      <a16:colId xmlns:a16="http://schemas.microsoft.com/office/drawing/2014/main" val="20000"/>
                    </a:ext>
                  </a:extLst>
                </a:gridCol>
                <a:gridCol w="3190414">
                  <a:extLst>
                    <a:ext uri="{9D8B030D-6E8A-4147-A177-3AD203B41FA5}">
                      <a16:colId xmlns:a16="http://schemas.microsoft.com/office/drawing/2014/main" val="20001"/>
                    </a:ext>
                  </a:extLst>
                </a:gridCol>
                <a:gridCol w="3519944">
                  <a:extLst>
                    <a:ext uri="{9D8B030D-6E8A-4147-A177-3AD203B41FA5}">
                      <a16:colId xmlns:a16="http://schemas.microsoft.com/office/drawing/2014/main" val="20002"/>
                    </a:ext>
                  </a:extLst>
                </a:gridCol>
              </a:tblGrid>
              <a:tr h="272415">
                <a:tc gridSpan="3">
                  <a:txBody>
                    <a:bodyPr/>
                    <a:lstStyle/>
                    <a:p>
                      <a:pPr algn="ctr">
                        <a:lnSpc>
                          <a:spcPts val="1350"/>
                        </a:lnSpc>
                        <a:spcAft>
                          <a:spcPts val="0"/>
                        </a:spcAft>
                      </a:pPr>
                      <a:r>
                        <a:rPr lang="en-GB" sz="1000" b="1" i="0" dirty="0">
                          <a:solidFill>
                            <a:schemeClr val="tx2"/>
                          </a:solidFill>
                          <a:effectLst/>
                          <a:latin typeface="Open Sans" panose="020B0606030504020204" pitchFamily="34" charset="0"/>
                        </a:rPr>
                        <a:t>Learning Outcomes and Assessment Criteria</a:t>
                      </a:r>
                      <a:endParaRPr lang="en-GB" sz="1000" b="1" i="0" dirty="0">
                        <a:solidFill>
                          <a:schemeClr val="tx2"/>
                        </a:solidFill>
                        <a:effectLst/>
                        <a:latin typeface="Open Sans" charset="0"/>
                        <a:ea typeface="Open Sans" panose="020B0606030504020204" pitchFamily="34" charset="0"/>
                        <a:cs typeface="Times New Roman" charset="0"/>
                      </a:endParaRPr>
                    </a:p>
                  </a:txBody>
                  <a:tcPr marL="41464" marR="41464"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80877">
                <a:tc>
                  <a:txBody>
                    <a:bodyPr/>
                    <a:lstStyle/>
                    <a:p>
                      <a:pPr>
                        <a:lnSpc>
                          <a:spcPts val="1300"/>
                        </a:lnSpc>
                        <a:spcBef>
                          <a:spcPts val="300"/>
                        </a:spcBef>
                        <a:spcAft>
                          <a:spcPts val="300"/>
                        </a:spcAft>
                      </a:pPr>
                      <a:r>
                        <a:rPr lang="en-GB" sz="1000" b="1" i="0" dirty="0">
                          <a:solidFill>
                            <a:schemeClr val="tx2"/>
                          </a:solidFill>
                          <a:effectLst/>
                          <a:latin typeface="Open Sans" panose="020B0606030504020204" pitchFamily="34" charset="0"/>
                        </a:rPr>
                        <a:t>Pass</a:t>
                      </a:r>
                      <a:endParaRPr lang="en-GB" sz="1000" b="1" i="0" dirty="0">
                        <a:solidFill>
                          <a:schemeClr val="tx2"/>
                        </a:solidFill>
                        <a:effectLst/>
                        <a:latin typeface="Open Sans" panose="020B0606030504020204" pitchFamily="34" charset="0"/>
                        <a:ea typeface="Times New Roman" charset="0"/>
                        <a:cs typeface="Times New Roman" charset="0"/>
                      </a:endParaRPr>
                    </a:p>
                  </a:txBody>
                  <a:tcPr marL="41464" marR="41464"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nSpc>
                          <a:spcPts val="1300"/>
                        </a:lnSpc>
                        <a:spcBef>
                          <a:spcPts val="300"/>
                        </a:spcBef>
                        <a:spcAft>
                          <a:spcPts val="300"/>
                        </a:spcAft>
                      </a:pPr>
                      <a:r>
                        <a:rPr lang="en-GB" sz="1000" b="1" i="0" dirty="0">
                          <a:solidFill>
                            <a:schemeClr val="tx2"/>
                          </a:solidFill>
                          <a:effectLst/>
                          <a:latin typeface="Open Sans" panose="020B0606030504020204" pitchFamily="34" charset="0"/>
                        </a:rPr>
                        <a:t>Merit</a:t>
                      </a:r>
                      <a:endParaRPr lang="en-GB" sz="1000" b="1" i="0" dirty="0">
                        <a:solidFill>
                          <a:schemeClr val="tx2"/>
                        </a:solidFill>
                        <a:effectLst/>
                        <a:latin typeface="Open Sans" panose="020B0606030504020204" pitchFamily="34" charset="0"/>
                        <a:ea typeface="Times New Roman" charset="0"/>
                        <a:cs typeface="Times New Roman" charset="0"/>
                      </a:endParaRPr>
                    </a:p>
                  </a:txBody>
                  <a:tcPr marL="41464" marR="41464"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a:lnSpc>
                          <a:spcPts val="1300"/>
                        </a:lnSpc>
                        <a:spcBef>
                          <a:spcPts val="300"/>
                        </a:spcBef>
                        <a:spcAft>
                          <a:spcPts val="300"/>
                        </a:spcAft>
                      </a:pPr>
                      <a:r>
                        <a:rPr lang="en-GB" sz="1000" b="1" i="0" dirty="0">
                          <a:solidFill>
                            <a:schemeClr val="tx2"/>
                          </a:solidFill>
                          <a:effectLst/>
                          <a:latin typeface="Open Sans" panose="020B0606030504020204" pitchFamily="34" charset="0"/>
                        </a:rPr>
                        <a:t>Distinction</a:t>
                      </a:r>
                      <a:endParaRPr lang="en-GB" sz="1000" b="1" i="0" dirty="0">
                        <a:solidFill>
                          <a:schemeClr val="tx2"/>
                        </a:solidFill>
                        <a:effectLst/>
                        <a:latin typeface="Open Sans" panose="020B0606030504020204" pitchFamily="34" charset="0"/>
                        <a:ea typeface="Times New Roman" charset="0"/>
                        <a:cs typeface="Times New Roman" charset="0"/>
                      </a:endParaRPr>
                    </a:p>
                  </a:txBody>
                  <a:tcPr marL="41464"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6276">
                <a:tc gridSpan="2">
                  <a:txBody>
                    <a:bodyPr/>
                    <a:lstStyle/>
                    <a:p>
                      <a:pPr marL="0" marR="0" lvl="0" indent="0" algn="l" defTabSz="914400" rtl="0" eaLnBrk="1" fontAlgn="auto" latinLnBrk="0" hangingPunct="1">
                        <a:lnSpc>
                          <a:spcPts val="1300"/>
                        </a:lnSpc>
                        <a:spcBef>
                          <a:spcPts val="300"/>
                        </a:spcBef>
                        <a:spcAft>
                          <a:spcPts val="300"/>
                        </a:spcAft>
                        <a:buClrTx/>
                        <a:buSzTx/>
                        <a:buFontTx/>
                        <a:buNone/>
                        <a:tabLst/>
                        <a:defRPr/>
                      </a:pPr>
                      <a:r>
                        <a:rPr lang="en-GB" sz="1000" b="1" i="0" dirty="0">
                          <a:solidFill>
                            <a:schemeClr val="tx2"/>
                          </a:solidFill>
                          <a:effectLst/>
                          <a:latin typeface="+mj-lt"/>
                          <a:ea typeface="Open Sans" panose="020B0606030504020204" pitchFamily="34" charset="0"/>
                          <a:cs typeface="Open Sans" panose="020B0606030504020204" pitchFamily="34" charset="0"/>
                        </a:rPr>
                        <a:t>LO1 </a:t>
                      </a:r>
                      <a:r>
                        <a:rPr lang="en-GB" sz="1000" b="0" i="0" dirty="0">
                          <a:solidFill>
                            <a:schemeClr val="tx2"/>
                          </a:solidFill>
                          <a:effectLst/>
                          <a:latin typeface="+mj-lt"/>
                          <a:ea typeface="Open Sans" panose="020B0606030504020204" pitchFamily="34" charset="0"/>
                          <a:cs typeface="Open Sans" panose="020B0606030504020204" pitchFamily="34" charset="0"/>
                        </a:rPr>
                        <a:t>Explain server technologies and management services associated with hosting and managing websites </a:t>
                      </a:r>
                    </a:p>
                  </a:txBody>
                  <a:tcPr marL="41081" marR="41464"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a:p>
                  </a:txBody>
                  <a:tcPr/>
                </a:tc>
                <a:tc>
                  <a:txBody>
                    <a:bodyPr/>
                    <a:lstStyle/>
                    <a:p>
                      <a:pPr>
                        <a:lnSpc>
                          <a:spcPts val="1300"/>
                        </a:lnSpc>
                        <a:spcBef>
                          <a:spcPts val="300"/>
                        </a:spcBef>
                        <a:spcAft>
                          <a:spcPts val="300"/>
                        </a:spcAft>
                      </a:pPr>
                      <a:r>
                        <a:rPr lang="en-GB" sz="1000" b="0" i="0" dirty="0">
                          <a:solidFill>
                            <a:schemeClr val="tx2"/>
                          </a:solidFill>
                          <a:effectLst/>
                          <a:latin typeface="+mj-lt"/>
                          <a:ea typeface="Open Sans" panose="020B0606030504020204" pitchFamily="34" charset="0"/>
                          <a:cs typeface="Open Sans" panose="020B0606030504020204" pitchFamily="34" charset="0"/>
                        </a:rPr>
                        <a:t> </a:t>
                      </a: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17574">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P1</a:t>
                      </a:r>
                      <a:r>
                        <a:rPr lang="en-GB" sz="1000" b="0" i="0" dirty="0">
                          <a:solidFill>
                            <a:schemeClr val="tx2"/>
                          </a:solidFill>
                          <a:effectLst/>
                          <a:latin typeface="+mj-lt"/>
                          <a:ea typeface="Open Sans" panose="020B0606030504020204" pitchFamily="34" charset="0"/>
                          <a:cs typeface="Open Sans" panose="020B0606030504020204" pitchFamily="34" charset="0"/>
                        </a:rPr>
                        <a:t>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Identify</a:t>
                      </a:r>
                      <a:r>
                        <a:rPr lang="en-GB" sz="1000" b="0" i="0" dirty="0">
                          <a:solidFill>
                            <a:schemeClr val="tx2"/>
                          </a:solidFill>
                          <a:effectLst/>
                          <a:latin typeface="+mj-lt"/>
                          <a:ea typeface="Open Sans" panose="020B0606030504020204" pitchFamily="34" charset="0"/>
                          <a:cs typeface="Open Sans" panose="020B0606030504020204" pitchFamily="34" charset="0"/>
                        </a:rPr>
                        <a:t> the purpose and types of DNS, including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explanations</a:t>
                      </a:r>
                      <a:r>
                        <a:rPr lang="en-GB" sz="1000" b="0" i="0" dirty="0">
                          <a:solidFill>
                            <a:schemeClr val="tx2"/>
                          </a:solidFill>
                          <a:effectLst/>
                          <a:latin typeface="+mj-lt"/>
                          <a:ea typeface="Open Sans" panose="020B0606030504020204" pitchFamily="34" charset="0"/>
                          <a:cs typeface="Open Sans" panose="020B0606030504020204" pitchFamily="34" charset="0"/>
                        </a:rPr>
                        <a:t> on how domain names are organised and managed. </a:t>
                      </a:r>
                    </a:p>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P2</a:t>
                      </a:r>
                      <a:r>
                        <a:rPr lang="en-GB" sz="1000" b="0" i="0" dirty="0">
                          <a:solidFill>
                            <a:schemeClr val="tx2"/>
                          </a:solidFill>
                          <a:effectLst/>
                          <a:latin typeface="+mj-lt"/>
                          <a:ea typeface="Open Sans" panose="020B0606030504020204" pitchFamily="34" charset="0"/>
                          <a:cs typeface="Open Sans" panose="020B0606030504020204" pitchFamily="34" charset="0"/>
                        </a:rPr>
                        <a:t>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Explain</a:t>
                      </a:r>
                      <a:r>
                        <a:rPr lang="en-GB" sz="1000" b="0" i="0" dirty="0">
                          <a:solidFill>
                            <a:schemeClr val="tx2"/>
                          </a:solidFill>
                          <a:effectLst/>
                          <a:latin typeface="+mj-lt"/>
                          <a:ea typeface="Open Sans" panose="020B0606030504020204" pitchFamily="34" charset="0"/>
                          <a:cs typeface="Open Sans" panose="020B0606030504020204" pitchFamily="34" charset="0"/>
                        </a:rPr>
                        <a:t> the purpose and relationships between communication protocols, server hardware, operating systems and web server software with regards to designing, publishing and accessing a website. </a:t>
                      </a:r>
                    </a:p>
                  </a:txBody>
                  <a:tcPr marL="41081" marR="41464"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M1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Evaluate</a:t>
                      </a:r>
                      <a:r>
                        <a:rPr lang="en-GB" sz="1000" b="0" i="0" dirty="0">
                          <a:solidFill>
                            <a:schemeClr val="tx2"/>
                          </a:solidFill>
                          <a:effectLst/>
                          <a:latin typeface="+mj-lt"/>
                          <a:ea typeface="Open Sans" panose="020B0606030504020204" pitchFamily="34" charset="0"/>
                          <a:cs typeface="Open Sans" panose="020B0606030504020204" pitchFamily="34" charset="0"/>
                        </a:rPr>
                        <a:t> the impact of common web development technologies and frameworks with regards to website design, functionality and management. </a:t>
                      </a:r>
                    </a:p>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M2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Review</a:t>
                      </a:r>
                      <a:r>
                        <a:rPr lang="en-GB" sz="1000" b="0" i="0" dirty="0">
                          <a:solidFill>
                            <a:schemeClr val="tx2"/>
                          </a:solidFill>
                          <a:effectLst/>
                          <a:latin typeface="+mj-lt"/>
                          <a:ea typeface="Open Sans" panose="020B0606030504020204" pitchFamily="34" charset="0"/>
                          <a:cs typeface="Open Sans" panose="020B0606030504020204" pitchFamily="34" charset="0"/>
                        </a:rPr>
                        <a:t> the influence of search engines on website performance and provide evidence-based support for improving a site’s index value and rank through search engine optimisation. </a:t>
                      </a:r>
                    </a:p>
                    <a:p>
                      <a:pPr>
                        <a:lnSpc>
                          <a:spcPct val="100000"/>
                        </a:lnSpc>
                        <a:spcBef>
                          <a:spcPts val="300"/>
                        </a:spcBef>
                        <a:spcAft>
                          <a:spcPts val="300"/>
                        </a:spcAft>
                      </a:pPr>
                      <a:r>
                        <a:rPr lang="en-GB" sz="1000" b="0" dirty="0">
                          <a:solidFill>
                            <a:schemeClr val="tx2"/>
                          </a:solidFill>
                          <a:effectLst/>
                          <a:latin typeface="+mj-lt"/>
                          <a:ea typeface="Open Sans" panose="020B0606030504020204" pitchFamily="34" charset="0"/>
                          <a:cs typeface="Open Sans" panose="020B0606030504020204" pitchFamily="34" charset="0"/>
                        </a:rPr>
                        <a:t> </a:t>
                      </a:r>
                      <a:endParaRPr lang="en-GB" sz="1000" b="0"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rowSpan="3">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000" b="1" dirty="0">
                          <a:solidFill>
                            <a:schemeClr val="tx2"/>
                          </a:solidFill>
                          <a:effectLst/>
                          <a:latin typeface="+mj-lt"/>
                          <a:ea typeface="Open Sans" panose="020B0606030504020204" pitchFamily="34" charset="0"/>
                          <a:cs typeface="Open Sans" panose="020B0606030504020204" pitchFamily="34" charset="0"/>
                        </a:rPr>
                        <a:t>LO1 &amp; LO2</a:t>
                      </a:r>
                      <a:br>
                        <a:rPr lang="en-GB" sz="1000" b="1" dirty="0">
                          <a:solidFill>
                            <a:schemeClr val="tx2"/>
                          </a:solidFill>
                          <a:effectLst/>
                          <a:latin typeface="+mj-lt"/>
                          <a:ea typeface="Open Sans" panose="020B0606030504020204" pitchFamily="34" charset="0"/>
                          <a:cs typeface="Open Sans" panose="020B0606030504020204" pitchFamily="34" charset="0"/>
                        </a:rPr>
                      </a:br>
                      <a:r>
                        <a:rPr lang="en-GB" sz="1000" b="1" dirty="0">
                          <a:solidFill>
                            <a:schemeClr val="tx2"/>
                          </a:solidFill>
                          <a:effectLst/>
                          <a:latin typeface="+mj-lt"/>
                          <a:ea typeface="Open Sans" panose="020B0606030504020204" pitchFamily="34" charset="0"/>
                          <a:cs typeface="Open Sans" panose="020B0606030504020204" pitchFamily="34" charset="0"/>
                        </a:rPr>
                        <a:t>D1 </a:t>
                      </a:r>
                      <a:r>
                        <a:rPr lang="en-GB" sz="1000" b="0" dirty="0">
                          <a:solidFill>
                            <a:schemeClr val="tx2"/>
                          </a:solidFill>
                          <a:effectLst/>
                          <a:highlight>
                            <a:srgbClr val="FFFF00"/>
                          </a:highlight>
                          <a:latin typeface="+mj-lt"/>
                          <a:ea typeface="Open Sans" panose="020B0606030504020204" pitchFamily="34" charset="0"/>
                          <a:cs typeface="Open Sans" panose="020B0606030504020204" pitchFamily="34" charset="0"/>
                        </a:rPr>
                        <a:t>Justify</a:t>
                      </a:r>
                      <a:r>
                        <a:rPr lang="en-GB" sz="1000" b="0" dirty="0">
                          <a:solidFill>
                            <a:schemeClr val="tx2"/>
                          </a:solidFill>
                          <a:effectLst/>
                          <a:latin typeface="+mj-lt"/>
                          <a:ea typeface="Open Sans" panose="020B0606030504020204" pitchFamily="34" charset="0"/>
                          <a:cs typeface="Open Sans" panose="020B0606030504020204" pitchFamily="34" charset="0"/>
                        </a:rPr>
                        <a:t> the tools and techniques chosen to realise a custom built website.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000" b="0"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56276">
                <a:tc grid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000" b="1" i="0" dirty="0">
                          <a:solidFill>
                            <a:schemeClr val="tx2"/>
                          </a:solidFill>
                          <a:effectLst/>
                          <a:latin typeface="+mj-lt"/>
                          <a:ea typeface="Open Sans" panose="020B0606030504020204" pitchFamily="34" charset="0"/>
                          <a:cs typeface="Open Sans" panose="020B0606030504020204" pitchFamily="34" charset="0"/>
                        </a:rPr>
                        <a:t>LO2 </a:t>
                      </a:r>
                      <a:r>
                        <a:rPr lang="en-GB" sz="1000" b="0" i="0" dirty="0">
                          <a:solidFill>
                            <a:schemeClr val="tx2"/>
                          </a:solidFill>
                          <a:effectLst/>
                          <a:latin typeface="+mj-lt"/>
                          <a:ea typeface="Open Sans" panose="020B0606030504020204" pitchFamily="34" charset="0"/>
                          <a:cs typeface="Open Sans" panose="020B0606030504020204" pitchFamily="34" charset="0"/>
                        </a:rPr>
                        <a:t>Categorise website technologies, tools and software used to develop websites </a:t>
                      </a:r>
                    </a:p>
                  </a:txBody>
                  <a:tcPr marL="41081" marR="41464"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a:p>
                  </a:txBody>
                  <a:tcPr/>
                </a:tc>
                <a:tc vMerge="1">
                  <a:txBody>
                    <a:bodyPr/>
                    <a:lstStyle/>
                    <a:p>
                      <a:pPr>
                        <a:lnSpc>
                          <a:spcPct val="100000"/>
                        </a:lnSpc>
                      </a:pPr>
                      <a:endParaRPr lang="en-GB" sz="900" dirty="0">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721235">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P3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Discuss</a:t>
                      </a:r>
                      <a:r>
                        <a:rPr lang="en-GB" sz="1000" b="0" i="0" dirty="0">
                          <a:solidFill>
                            <a:schemeClr val="tx2"/>
                          </a:solidFill>
                          <a:effectLst/>
                          <a:latin typeface="+mj-lt"/>
                          <a:ea typeface="Open Sans" panose="020B0606030504020204" pitchFamily="34" charset="0"/>
                          <a:cs typeface="Open Sans" panose="020B0606030504020204" pitchFamily="34" charset="0"/>
                        </a:rPr>
                        <a:t> the capabilities and relationships between front-end and back-end website technologies and explain how these relate to presentation and application layers. </a:t>
                      </a:r>
                    </a:p>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P4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Discuss</a:t>
                      </a:r>
                      <a:r>
                        <a:rPr lang="en-GB" sz="1000" b="0" i="0" dirty="0">
                          <a:solidFill>
                            <a:schemeClr val="tx2"/>
                          </a:solidFill>
                          <a:effectLst/>
                          <a:latin typeface="+mj-lt"/>
                          <a:ea typeface="Open Sans" panose="020B0606030504020204" pitchFamily="34" charset="0"/>
                          <a:cs typeface="Open Sans" panose="020B0606030504020204" pitchFamily="34" charset="0"/>
                        </a:rPr>
                        <a:t> the differences between online website creation tools and custom built sites with regards to design flexibility, performance, functionality, User Experience (UX) and User Interface (UI). </a:t>
                      </a:r>
                    </a:p>
                  </a:txBody>
                  <a:tcPr marL="41081" marR="41464"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M3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Evaluate</a:t>
                      </a:r>
                      <a:r>
                        <a:rPr lang="en-GB" sz="1000" b="0" i="0" dirty="0">
                          <a:solidFill>
                            <a:schemeClr val="tx2"/>
                          </a:solidFill>
                          <a:effectLst/>
                          <a:latin typeface="+mj-lt"/>
                          <a:ea typeface="Open Sans" panose="020B0606030504020204" pitchFamily="34" charset="0"/>
                          <a:cs typeface="Open Sans" panose="020B0606030504020204" pitchFamily="34" charset="0"/>
                        </a:rPr>
                        <a:t> a range of tools and techniques available to design and develop a custom built website. </a:t>
                      </a:r>
                    </a:p>
                  </a:txBody>
                  <a:tcPr marL="41081" marR="41464"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900" b="0"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84414">
                <a:tc grid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000" b="1" i="0" dirty="0">
                          <a:solidFill>
                            <a:schemeClr val="tx2"/>
                          </a:solidFill>
                          <a:effectLst/>
                          <a:latin typeface="+mj-lt"/>
                          <a:ea typeface="Open Sans" panose="020B0606030504020204" pitchFamily="34" charset="0"/>
                          <a:cs typeface="Open Sans" panose="020B0606030504020204" pitchFamily="34" charset="0"/>
                        </a:rPr>
                        <a:t>LO3 </a:t>
                      </a:r>
                      <a:r>
                        <a:rPr lang="en-GB" sz="1000" b="0" i="0" dirty="0">
                          <a:solidFill>
                            <a:schemeClr val="tx2"/>
                          </a:solidFill>
                          <a:effectLst/>
                          <a:latin typeface="+mj-lt"/>
                          <a:ea typeface="Open Sans" panose="020B0606030504020204" pitchFamily="34" charset="0"/>
                          <a:cs typeface="Open Sans" panose="020B0606030504020204" pitchFamily="34" charset="0"/>
                        </a:rPr>
                        <a:t>Utilise website technologies, tools and techniques with good design principles to create a multipage website </a:t>
                      </a:r>
                    </a:p>
                  </a:txBody>
                  <a:tcPr marL="41081" marR="41464"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endParaRPr lang="en-GB"/>
                    </a:p>
                  </a:txBody>
                  <a:tcPr/>
                </a:tc>
                <a:tc>
                  <a:txBody>
                    <a:bodyPr/>
                    <a:lstStyle/>
                    <a:p>
                      <a:pPr>
                        <a:lnSpc>
                          <a:spcPct val="100000"/>
                        </a:lnSpc>
                        <a:spcAft>
                          <a:spcPts val="600"/>
                        </a:spcAft>
                      </a:pPr>
                      <a:endParaRPr lang="en-GB" sz="1000" b="0"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925024">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P5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Create a design document </a:t>
                      </a:r>
                      <a:r>
                        <a:rPr lang="en-GB" sz="1000" b="0" i="0" dirty="0">
                          <a:solidFill>
                            <a:schemeClr val="tx2"/>
                          </a:solidFill>
                          <a:effectLst/>
                          <a:latin typeface="+mj-lt"/>
                          <a:ea typeface="Open Sans" panose="020B0606030504020204" pitchFamily="34" charset="0"/>
                          <a:cs typeface="Open Sans" panose="020B0606030504020204" pitchFamily="34" charset="0"/>
                        </a:rPr>
                        <a:t>for a branded, multipage website supported with medium fidelity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wireframes</a:t>
                      </a:r>
                      <a:r>
                        <a:rPr lang="en-GB" sz="1000" b="0" i="0" dirty="0">
                          <a:solidFill>
                            <a:schemeClr val="tx2"/>
                          </a:solidFill>
                          <a:effectLst/>
                          <a:latin typeface="+mj-lt"/>
                          <a:ea typeface="Open Sans" panose="020B0606030504020204" pitchFamily="34" charset="0"/>
                          <a:cs typeface="Open Sans" panose="020B0606030504020204" pitchFamily="34" charset="0"/>
                        </a:rPr>
                        <a:t> and a full set of client and user requirements. </a:t>
                      </a:r>
                    </a:p>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P6 </a:t>
                      </a:r>
                      <a:r>
                        <a:rPr lang="en-GB" sz="1000" b="0" i="0" dirty="0">
                          <a:solidFill>
                            <a:schemeClr val="tx2"/>
                          </a:solidFill>
                          <a:effectLst/>
                          <a:latin typeface="+mj-lt"/>
                          <a:ea typeface="Open Sans" panose="020B0606030504020204" pitchFamily="34" charset="0"/>
                          <a:cs typeface="Open Sans" panose="020B0606030504020204" pitchFamily="34" charset="0"/>
                        </a:rPr>
                        <a:t>Use your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design document </a:t>
                      </a:r>
                      <a:r>
                        <a:rPr lang="en-GB" sz="1000" b="0" i="0" dirty="0">
                          <a:solidFill>
                            <a:schemeClr val="tx2"/>
                          </a:solidFill>
                          <a:effectLst/>
                          <a:latin typeface="+mj-lt"/>
                          <a:ea typeface="Open Sans" panose="020B0606030504020204" pitchFamily="34" charset="0"/>
                          <a:cs typeface="Open Sans" panose="020B0606030504020204" pitchFamily="34" charset="0"/>
                        </a:rPr>
                        <a:t>with appropriate principles, standards and guidelines to produce a branded, multipage website supported with realistic content. </a:t>
                      </a:r>
                    </a:p>
                  </a:txBody>
                  <a:tcPr marL="41081" marR="41464"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000" b="1" i="0" dirty="0">
                          <a:solidFill>
                            <a:schemeClr val="tx2"/>
                          </a:solidFill>
                          <a:effectLst/>
                          <a:latin typeface="+mj-lt"/>
                          <a:ea typeface="Open Sans" panose="020B0606030504020204" pitchFamily="34" charset="0"/>
                          <a:cs typeface="Open Sans" panose="020B0606030504020204" pitchFamily="34" charset="0"/>
                        </a:rPr>
                        <a:t>M4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Compare</a:t>
                      </a:r>
                      <a:r>
                        <a:rPr lang="en-GB" sz="1000" b="0" i="0" dirty="0">
                          <a:solidFill>
                            <a:schemeClr val="tx2"/>
                          </a:solidFill>
                          <a:effectLst/>
                          <a:latin typeface="+mj-lt"/>
                          <a:ea typeface="Open Sans" panose="020B0606030504020204" pitchFamily="34" charset="0"/>
                          <a:cs typeface="Open Sans" panose="020B0606030504020204" pitchFamily="34" charset="0"/>
                        </a:rPr>
                        <a:t> and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contrast</a:t>
                      </a:r>
                      <a:r>
                        <a:rPr lang="en-GB" sz="1000" b="0" i="0" dirty="0">
                          <a:solidFill>
                            <a:schemeClr val="tx2"/>
                          </a:solidFill>
                          <a:effectLst/>
                          <a:latin typeface="+mj-lt"/>
                          <a:ea typeface="Open Sans" panose="020B0606030504020204" pitchFamily="34" charset="0"/>
                          <a:cs typeface="Open Sans" panose="020B0606030504020204" pitchFamily="34" charset="0"/>
                        </a:rPr>
                        <a:t> the multipage website created to the design document. </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GB" sz="1000" b="1"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FFF"/>
                    </a:solidFill>
                  </a:tcPr>
                </a:tc>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D2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Critically evaluate </a:t>
                      </a:r>
                      <a:r>
                        <a:rPr lang="en-GB" sz="1000" b="0" i="0" dirty="0">
                          <a:solidFill>
                            <a:schemeClr val="tx2"/>
                          </a:solidFill>
                          <a:effectLst/>
                          <a:latin typeface="+mj-lt"/>
                          <a:ea typeface="Open Sans" panose="020B0606030504020204" pitchFamily="34" charset="0"/>
                          <a:cs typeface="Open Sans" panose="020B0606030504020204" pitchFamily="34" charset="0"/>
                        </a:rPr>
                        <a:t>the design and development process against your design document and analyse any technical challenges. </a:t>
                      </a:r>
                    </a:p>
                    <a:p>
                      <a:pPr>
                        <a:lnSpc>
                          <a:spcPct val="100000"/>
                        </a:lnSpc>
                        <a:spcBef>
                          <a:spcPts val="300"/>
                        </a:spcBef>
                        <a:spcAft>
                          <a:spcPts val="300"/>
                        </a:spcAft>
                      </a:pPr>
                      <a:endParaRPr lang="en-GB" sz="1000" b="0"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96530">
                <a:tc grid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000" b="1" i="0" dirty="0">
                          <a:solidFill>
                            <a:schemeClr val="tx2"/>
                          </a:solidFill>
                          <a:effectLst/>
                          <a:latin typeface="+mj-lt"/>
                          <a:ea typeface="Open Sans" panose="020B0606030504020204" pitchFamily="34" charset="0"/>
                          <a:cs typeface="Open Sans" panose="020B0606030504020204" pitchFamily="34" charset="0"/>
                        </a:rPr>
                        <a:t>LO4 </a:t>
                      </a:r>
                      <a:r>
                        <a:rPr lang="en-GB" sz="1000" b="0" i="0" dirty="0">
                          <a:solidFill>
                            <a:schemeClr val="tx2"/>
                          </a:solidFill>
                          <a:effectLst/>
                          <a:latin typeface="+mj-lt"/>
                          <a:ea typeface="Open Sans" panose="020B0606030504020204" pitchFamily="34" charset="0"/>
                          <a:cs typeface="Open Sans" panose="020B0606030504020204" pitchFamily="34" charset="0"/>
                        </a:rPr>
                        <a:t>Create and use a Test Plan to review the performance and design of a multipage website </a:t>
                      </a:r>
                    </a:p>
                  </a:txBody>
                  <a:tcPr marL="41081" marR="41464"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hMerge="1">
                  <a:txBody>
                    <a:bodyPr/>
                    <a:lstStyle/>
                    <a:p>
                      <a:pPr>
                        <a:lnSpc>
                          <a:spcPts val="1300"/>
                        </a:lnSpc>
                        <a:spcBef>
                          <a:spcPts val="300"/>
                        </a:spcBef>
                        <a:spcAft>
                          <a:spcPts val="300"/>
                        </a:spcAft>
                      </a:pPr>
                      <a:endParaRPr lang="en-GB" sz="10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41081" marR="41464"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a:lnSpc>
                          <a:spcPct val="100000"/>
                        </a:lnSpc>
                        <a:spcBef>
                          <a:spcPts val="300"/>
                        </a:spcBef>
                        <a:spcAft>
                          <a:spcPts val="300"/>
                        </a:spcAft>
                      </a:pPr>
                      <a:endParaRPr lang="en-GB" sz="1000" b="0" i="0" dirty="0">
                        <a:solidFill>
                          <a:schemeClr val="tx2"/>
                        </a:solidFill>
                        <a:effectLst/>
                        <a:latin typeface="+mj-lt"/>
                        <a:ea typeface="Open Sans" panose="020B0606030504020204" pitchFamily="34" charset="0"/>
                        <a:cs typeface="Open Sans" panose="020B0606030504020204" pitchFamily="34" charset="0"/>
                      </a:endParaRP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80886858"/>
                  </a:ext>
                </a:extLst>
              </a:tr>
              <a:tr h="925024">
                <a:tc>
                  <a:txBody>
                    <a:bodyPr/>
                    <a:lstStyle/>
                    <a:p>
                      <a:pPr marR="0" algn="l" rtl="0">
                        <a:lnSpc>
                          <a:spcPct val="100000"/>
                        </a:lnSpc>
                        <a:spcBef>
                          <a:spcPts val="300"/>
                        </a:spcBef>
                        <a:spcAft>
                          <a:spcPts val="300"/>
                        </a:spcAft>
                        <a:buNone/>
                      </a:pPr>
                      <a:r>
                        <a:rPr lang="en-GB" sz="1000" b="1" i="0" u="none" strike="noStrike" cap="none" dirty="0">
                          <a:solidFill>
                            <a:schemeClr val="tx2"/>
                          </a:solidFill>
                          <a:effectLst/>
                          <a:latin typeface="+mj-lt"/>
                          <a:ea typeface="Open Sans" panose="020B0606030504020204" pitchFamily="34" charset="0"/>
                          <a:cs typeface="Open Sans" panose="020B0606030504020204" pitchFamily="34" charset="0"/>
                          <a:sym typeface="Arial"/>
                        </a:rPr>
                        <a:t>P7 </a:t>
                      </a:r>
                      <a:r>
                        <a:rPr lang="en-GB" sz="1000" b="0" i="0" u="none" strike="noStrike" cap="none" dirty="0">
                          <a:solidFill>
                            <a:schemeClr val="tx2"/>
                          </a:solidFill>
                          <a:effectLst/>
                          <a:highlight>
                            <a:srgbClr val="FFFF00"/>
                          </a:highlight>
                          <a:latin typeface="+mj-lt"/>
                          <a:ea typeface="Open Sans" panose="020B0606030504020204" pitchFamily="34" charset="0"/>
                          <a:cs typeface="Open Sans" panose="020B0606030504020204" pitchFamily="34" charset="0"/>
                          <a:sym typeface="Arial"/>
                        </a:rPr>
                        <a:t>Create</a:t>
                      </a:r>
                      <a:r>
                        <a:rPr lang="en-GB" sz="1000" b="0" i="0" u="none" strike="noStrike" cap="none" dirty="0">
                          <a:solidFill>
                            <a:schemeClr val="tx2"/>
                          </a:solidFill>
                          <a:effectLst/>
                          <a:latin typeface="+mj-lt"/>
                          <a:ea typeface="Open Sans" panose="020B0606030504020204" pitchFamily="34" charset="0"/>
                          <a:cs typeface="Open Sans" panose="020B0606030504020204" pitchFamily="34" charset="0"/>
                          <a:sym typeface="Arial"/>
                        </a:rPr>
                        <a:t> a suitable Test Plan identifying key performance areas and use it to review the functionality and performance of your website. </a:t>
                      </a:r>
                    </a:p>
                  </a:txBody>
                  <a:tcPr marL="41081" marR="41464" marT="0" marB="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M5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Evaluate</a:t>
                      </a:r>
                      <a:r>
                        <a:rPr lang="en-GB" sz="1000" b="0" i="0" dirty="0">
                          <a:solidFill>
                            <a:schemeClr val="tx2"/>
                          </a:solidFill>
                          <a:effectLst/>
                          <a:latin typeface="+mj-lt"/>
                          <a:ea typeface="Open Sans" panose="020B0606030504020204" pitchFamily="34" charset="0"/>
                          <a:cs typeface="Open Sans" panose="020B0606030504020204" pitchFamily="34" charset="0"/>
                        </a:rPr>
                        <a:t> the Quality Assurance (QA) process and review how it was implemented during your design and development stages. </a:t>
                      </a:r>
                    </a:p>
                  </a:txBody>
                  <a:tcPr marL="41081" marR="41464"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a:lnSpc>
                          <a:spcPct val="100000"/>
                        </a:lnSpc>
                        <a:spcBef>
                          <a:spcPts val="300"/>
                        </a:spcBef>
                        <a:spcAft>
                          <a:spcPts val="300"/>
                        </a:spcAft>
                      </a:pPr>
                      <a:r>
                        <a:rPr lang="en-GB" sz="1000" b="1" i="0" dirty="0">
                          <a:solidFill>
                            <a:schemeClr val="tx2"/>
                          </a:solidFill>
                          <a:effectLst/>
                          <a:latin typeface="+mj-lt"/>
                          <a:ea typeface="Open Sans" panose="020B0606030504020204" pitchFamily="34" charset="0"/>
                          <a:cs typeface="Open Sans" panose="020B0606030504020204" pitchFamily="34" charset="0"/>
                        </a:rPr>
                        <a:t>D3 </a:t>
                      </a:r>
                      <a:r>
                        <a:rPr lang="en-GB" sz="1000" b="0" i="0" dirty="0">
                          <a:solidFill>
                            <a:schemeClr val="tx2"/>
                          </a:solidFill>
                          <a:effectLst/>
                          <a:highlight>
                            <a:srgbClr val="FFFF00"/>
                          </a:highlight>
                          <a:latin typeface="+mj-lt"/>
                          <a:ea typeface="Open Sans" panose="020B0606030504020204" pitchFamily="34" charset="0"/>
                          <a:cs typeface="Open Sans" panose="020B0606030504020204" pitchFamily="34" charset="0"/>
                        </a:rPr>
                        <a:t>Critically evaluate </a:t>
                      </a:r>
                      <a:r>
                        <a:rPr lang="en-GB" sz="1000" b="0" i="0" dirty="0">
                          <a:solidFill>
                            <a:schemeClr val="tx2"/>
                          </a:solidFill>
                          <a:effectLst/>
                          <a:latin typeface="+mj-lt"/>
                          <a:ea typeface="Open Sans" panose="020B0606030504020204" pitchFamily="34" charset="0"/>
                          <a:cs typeface="Open Sans" panose="020B0606030504020204" pitchFamily="34" charset="0"/>
                        </a:rPr>
                        <a:t>the results of your Test Plan and include a review of the overall success of your multipage website; use this evaluation to explain any areas of success and provide justified recommendations for areas that require improvement. </a:t>
                      </a:r>
                    </a:p>
                  </a:txBody>
                  <a:tcPr marL="41081" marR="41464" marT="0" marB="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36841755"/>
                  </a:ext>
                </a:extLst>
              </a:tr>
            </a:tbl>
          </a:graphicData>
        </a:graphic>
      </p:graphicFrame>
    </p:spTree>
    <p:extLst>
      <p:ext uri="{BB962C8B-B14F-4D97-AF65-F5344CB8AC3E}">
        <p14:creationId xmlns:p14="http://schemas.microsoft.com/office/powerpoint/2010/main" val="36513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130218"/>
            <a:ext cx="10944225" cy="522925"/>
          </a:xfrm>
        </p:spPr>
        <p:txBody>
          <a:bodyPr>
            <a:noAutofit/>
          </a:bodyPr>
          <a:lstStyle/>
          <a:p>
            <a:pPr algn="ctr"/>
            <a:r>
              <a:rPr lang="en-US" sz="3600" b="1" dirty="0" smtClean="0">
                <a:solidFill>
                  <a:srgbClr val="00B0F0"/>
                </a:solidFill>
              </a:rPr>
              <a:t>SUMMATIVE  FEEDBACK  TEMPLATE</a:t>
            </a:r>
            <a:endParaRPr lang="en-US" sz="3600" b="1"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1" y="1672143"/>
            <a:ext cx="8621486" cy="5172797"/>
          </a:xfrm>
          <a:prstGeom prst="rect">
            <a:avLst/>
          </a:prstGeom>
        </p:spPr>
      </p:pic>
    </p:spTree>
    <p:extLst>
      <p:ext uri="{BB962C8B-B14F-4D97-AF65-F5344CB8AC3E}">
        <p14:creationId xmlns:p14="http://schemas.microsoft.com/office/powerpoint/2010/main" val="262167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74" y="920246"/>
            <a:ext cx="9339943" cy="5663434"/>
          </a:xfrm>
          <a:prstGeom prst="rect">
            <a:avLst/>
          </a:prstGeom>
        </p:spPr>
      </p:pic>
    </p:spTree>
    <p:extLst>
      <p:ext uri="{BB962C8B-B14F-4D97-AF65-F5344CB8AC3E}">
        <p14:creationId xmlns:p14="http://schemas.microsoft.com/office/powerpoint/2010/main" val="8309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6" y="-24944"/>
            <a:ext cx="9565178" cy="1004657"/>
          </a:xfrm>
        </p:spPr>
        <p:txBody>
          <a:bodyPr/>
          <a:lstStyle/>
          <a:p>
            <a:pPr algn="ctr"/>
            <a:r>
              <a:rPr lang="en-US" b="1" dirty="0">
                <a:solidFill>
                  <a:srgbClr val="00B0F0"/>
                </a:solidFill>
              </a:rPr>
              <a:t>P l a g I a r I s m </a:t>
            </a:r>
          </a:p>
        </p:txBody>
      </p:sp>
      <p:sp>
        <p:nvSpPr>
          <p:cNvPr id="3" name="Content Placeholder 2"/>
          <p:cNvSpPr>
            <a:spLocks noGrp="1"/>
          </p:cNvSpPr>
          <p:nvPr>
            <p:ph idx="1"/>
          </p:nvPr>
        </p:nvSpPr>
        <p:spPr>
          <a:xfrm>
            <a:off x="838200" y="1146349"/>
            <a:ext cx="10515600" cy="3948158"/>
          </a:xfrm>
          <a:solidFill>
            <a:schemeClr val="accent3">
              <a:lumMod val="20000"/>
              <a:lumOff val="80000"/>
            </a:schemeClr>
          </a:solidFill>
        </p:spPr>
        <p:txBody>
          <a:bodyPr>
            <a:normAutofit/>
          </a:bodyPr>
          <a:lstStyle/>
          <a:p>
            <a:r>
              <a:rPr lang="en-US" sz="3900" dirty="0"/>
              <a:t>The authentication of student evidence is the responsibility of the  Centre. </a:t>
            </a:r>
          </a:p>
          <a:p>
            <a:r>
              <a:rPr lang="en-US" sz="3900" dirty="0"/>
              <a:t>If during external examination, the  International Standard Verifier (ISV) raises concerns about the authenticity of </a:t>
            </a:r>
            <a:r>
              <a:rPr lang="en-US" sz="3900" dirty="0" smtClean="0"/>
              <a:t>evidence </a:t>
            </a:r>
            <a:r>
              <a:rPr lang="en-US" dirty="0"/>
              <a:t> </a:t>
            </a:r>
          </a:p>
          <a:p>
            <a:endParaRPr lang="en-US" dirty="0"/>
          </a:p>
        </p:txBody>
      </p:sp>
      <p:sp>
        <p:nvSpPr>
          <p:cNvPr id="4" name="Content Placeholder 2"/>
          <p:cNvSpPr txBox="1">
            <a:spLocks/>
          </p:cNvSpPr>
          <p:nvPr/>
        </p:nvSpPr>
        <p:spPr>
          <a:xfrm>
            <a:off x="838200" y="5094507"/>
            <a:ext cx="10515600" cy="1580613"/>
          </a:xfrm>
          <a:prstGeom prst="rect">
            <a:avLst/>
          </a:prstGeom>
          <a:solidFill>
            <a:schemeClr val="accent3">
              <a:lumMod val="20000"/>
              <a:lumOff val="80000"/>
            </a:schemeClr>
          </a:solidFill>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3200" dirty="0" smtClean="0">
                <a:solidFill>
                  <a:srgbClr val="FF0000"/>
                </a:solidFill>
              </a:rPr>
              <a:t>The Centre </a:t>
            </a:r>
            <a:r>
              <a:rPr lang="en-US" sz="3200" dirty="0">
                <a:solidFill>
                  <a:srgbClr val="FF0000"/>
                </a:solidFill>
              </a:rPr>
              <a:t>will be required to investigate further. Depending on the outcomes, penalties may be applied.</a:t>
            </a:r>
          </a:p>
        </p:txBody>
      </p:sp>
    </p:spTree>
    <p:extLst>
      <p:ext uri="{BB962C8B-B14F-4D97-AF65-F5344CB8AC3E}">
        <p14:creationId xmlns:p14="http://schemas.microsoft.com/office/powerpoint/2010/main" val="23879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1155" y="561704"/>
            <a:ext cx="10084525" cy="485938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4400" dirty="0" smtClean="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400" dirty="0" smtClean="0">
                <a:ea typeface="Calibri" panose="020F0502020204030204" pitchFamily="34" charset="0"/>
                <a:cs typeface="Times New Roman" panose="02020603050405020304" pitchFamily="18" charset="0"/>
              </a:rPr>
              <a:t>Join</a:t>
            </a:r>
            <a:r>
              <a:rPr lang="en-US" sz="4400" dirty="0" smtClean="0">
                <a:effectLst/>
                <a:ea typeface="Calibri" panose="020F0502020204030204" pitchFamily="34" charset="0"/>
                <a:cs typeface="Times New Roman" panose="02020603050405020304" pitchFamily="18" charset="0"/>
              </a:rPr>
              <a:t> the </a:t>
            </a:r>
            <a:r>
              <a:rPr lang="en-US" sz="4400" dirty="0" err="1" smtClean="0">
                <a:effectLst/>
                <a:ea typeface="Calibri" panose="020F0502020204030204" pitchFamily="34" charset="0"/>
                <a:cs typeface="Times New Roman" panose="02020603050405020304" pitchFamily="18" charset="0"/>
              </a:rPr>
              <a:t>HNGlobal</a:t>
            </a:r>
            <a:r>
              <a:rPr lang="en-US" sz="4400" dirty="0" smtClean="0">
                <a:effectLst/>
                <a:ea typeface="Calibri" panose="020F0502020204030204" pitchFamily="34" charset="0"/>
                <a:cs typeface="Times New Roman" panose="02020603050405020304" pitchFamily="18" charset="0"/>
              </a:rPr>
              <a:t> Community</a:t>
            </a:r>
          </a:p>
          <a:p>
            <a:pPr marL="0" marR="0" algn="ctr">
              <a:lnSpc>
                <a:spcPct val="107000"/>
              </a:lnSpc>
              <a:spcBef>
                <a:spcPts val="0"/>
              </a:spcBef>
              <a:spcAft>
                <a:spcPts val="800"/>
              </a:spcAft>
            </a:pPr>
            <a:r>
              <a:rPr lang="en-US" sz="2800" dirty="0" smtClean="0">
                <a:effectLst/>
                <a:ea typeface="Calibri" panose="020F0502020204030204" pitchFamily="34" charset="0"/>
                <a:cs typeface="Times New Roman" panose="02020603050405020304" pitchFamily="18" charset="0"/>
              </a:rPr>
              <a:t>By Creating an Account as a Tutor at</a:t>
            </a:r>
          </a:p>
          <a:p>
            <a:pPr marL="0" marR="0" algn="ctr">
              <a:lnSpc>
                <a:spcPct val="107000"/>
              </a:lnSpc>
              <a:spcBef>
                <a:spcPts val="0"/>
              </a:spcBef>
              <a:spcAft>
                <a:spcPts val="800"/>
              </a:spcAft>
            </a:pPr>
            <a:endParaRPr lang="en-US" sz="2800" dirty="0" smtClean="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dirty="0" smtClean="0">
                <a:ea typeface="Calibri" panose="020F0502020204030204" pitchFamily="34" charset="0"/>
                <a:cs typeface="Times New Roman" panose="02020603050405020304" pitchFamily="18" charset="0"/>
                <a:hlinkClick r:id="rId2"/>
              </a:rPr>
              <a:t>www.hnglobal.highernationals.com</a:t>
            </a:r>
            <a:endParaRPr lang="en-US" sz="2800" dirty="0" smtClean="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dirty="0" smtClean="0">
                <a:ea typeface="Calibri" panose="020F0502020204030204" pitchFamily="34" charset="0"/>
                <a:cs typeface="Times New Roman" panose="02020603050405020304" pitchFamily="18" charset="0"/>
              </a:rPr>
              <a:t>Pearson Support Hub</a:t>
            </a:r>
          </a:p>
          <a:p>
            <a:pPr algn="ctr">
              <a:lnSpc>
                <a:spcPct val="107000"/>
              </a:lnSpc>
              <a:spcAft>
                <a:spcPts val="800"/>
              </a:spcAft>
            </a:pPr>
            <a:r>
              <a:rPr lang="en-US" sz="2800" u="sng" dirty="0">
                <a:solidFill>
                  <a:schemeClr val="accent2">
                    <a:lumMod val="75000"/>
                  </a:schemeClr>
                </a:solidFill>
                <a:ea typeface="Calibri" panose="020F0502020204030204" pitchFamily="34" charset="0"/>
                <a:cs typeface="Times New Roman" panose="02020603050405020304" pitchFamily="18" charset="0"/>
              </a:rPr>
              <a:t>https://www.htu.edu.jo/Pearson/index.html</a:t>
            </a:r>
            <a:endParaRPr lang="en-US" sz="2800" u="sng" dirty="0" smtClean="0">
              <a:solidFill>
                <a:schemeClr val="accent2">
                  <a:lumMod val="75000"/>
                </a:schemeClr>
              </a:solidFill>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800" dirty="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dirty="0" smtClean="0">
                <a:ea typeface="Calibri" panose="020F0502020204030204" pitchFamily="34" charset="0"/>
                <a:cs typeface="Times New Roman" panose="02020603050405020304" pitchFamily="18" charset="0"/>
              </a:rPr>
              <a:t>HTU Centre # 91929</a:t>
            </a:r>
          </a:p>
          <a:p>
            <a:pPr marL="0" marR="0" algn="ctr">
              <a:lnSpc>
                <a:spcPct val="107000"/>
              </a:lnSpc>
              <a:spcBef>
                <a:spcPts val="0"/>
              </a:spcBef>
              <a:spcAft>
                <a:spcPts val="800"/>
              </a:spcAft>
            </a:pPr>
            <a:endParaRPr lang="en-US" sz="2400" dirty="0" smtClean="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400" dirty="0" smtClean="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7148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415600" y="1017033"/>
            <a:ext cx="11360800" cy="764000"/>
          </a:xfrm>
          <a:prstGeom prst="rect">
            <a:avLst/>
          </a:prstGeom>
        </p:spPr>
        <p:txBody>
          <a:bodyPr spcFirstLastPara="1" vert="horz" wrap="square" lIns="121867" tIns="121867" rIns="121867" bIns="121867" rtlCol="0" anchor="t" anchorCtr="0">
            <a:noAutofit/>
          </a:bodyPr>
          <a:lstStyle/>
          <a:p>
            <a:r>
              <a:rPr lang="en"/>
              <a:t>Turnitin</a:t>
            </a:r>
            <a:endParaRPr/>
          </a:p>
        </p:txBody>
      </p:sp>
      <p:sp>
        <p:nvSpPr>
          <p:cNvPr id="186" name="Google Shape;186;p26"/>
          <p:cNvSpPr txBox="1">
            <a:spLocks noGrp="1"/>
          </p:cNvSpPr>
          <p:nvPr>
            <p:ph type="body" idx="1"/>
          </p:nvPr>
        </p:nvSpPr>
        <p:spPr>
          <a:xfrm>
            <a:off x="415600" y="1959467"/>
            <a:ext cx="5404000" cy="4555200"/>
          </a:xfrm>
          <a:prstGeom prst="rect">
            <a:avLst/>
          </a:prstGeom>
        </p:spPr>
        <p:txBody>
          <a:bodyPr spcFirstLastPara="1" vert="horz" wrap="square" lIns="121867" tIns="121867" rIns="121867" bIns="121867" rtlCol="0" anchor="t" anchorCtr="0">
            <a:noAutofit/>
          </a:bodyPr>
          <a:lstStyle/>
          <a:p>
            <a:pPr marL="0" indent="0">
              <a:buNone/>
            </a:pPr>
            <a:r>
              <a:rPr lang="en"/>
              <a:t>One of the many e-learning tools that you will encounter in your academic journey is Turnitin. </a:t>
            </a:r>
            <a:endParaRPr/>
          </a:p>
          <a:p>
            <a:pPr marL="0" indent="0">
              <a:spcBef>
                <a:spcPts val="2133"/>
              </a:spcBef>
              <a:spcAft>
                <a:spcPts val="2133"/>
              </a:spcAft>
              <a:buNone/>
            </a:pPr>
            <a:r>
              <a:rPr lang="en"/>
              <a:t>This is a cross-checking software that can aid you in reducing unreferenced or lifted material by warning of similarities with work available on the internet or previously submitted onto our platform.  </a:t>
            </a:r>
            <a:endParaRPr/>
          </a:p>
        </p:txBody>
      </p:sp>
      <p:pic>
        <p:nvPicPr>
          <p:cNvPr id="187" name="Google Shape;187;p26"/>
          <p:cNvPicPr preferRelativeResize="0"/>
          <p:nvPr/>
        </p:nvPicPr>
        <p:blipFill>
          <a:blip r:embed="rId3">
            <a:alphaModFix/>
          </a:blip>
          <a:stretch>
            <a:fillRect/>
          </a:stretch>
        </p:blipFill>
        <p:spPr>
          <a:xfrm>
            <a:off x="6004900" y="1959467"/>
            <a:ext cx="5966000" cy="3117235"/>
          </a:xfrm>
          <a:prstGeom prst="rect">
            <a:avLst/>
          </a:prstGeom>
          <a:noFill/>
          <a:ln>
            <a:noFill/>
          </a:ln>
        </p:spPr>
      </p:pic>
    </p:spTree>
    <p:extLst>
      <p:ext uri="{BB962C8B-B14F-4D97-AF65-F5344CB8AC3E}">
        <p14:creationId xmlns:p14="http://schemas.microsoft.com/office/powerpoint/2010/main" val="3820900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3"/>
          <p:cNvSpPr txBox="1">
            <a:spLocks noGrp="1"/>
          </p:cNvSpPr>
          <p:nvPr>
            <p:ph type="ctrTitle"/>
          </p:nvPr>
        </p:nvSpPr>
        <p:spPr>
          <a:xfrm>
            <a:off x="3448597" y="1492623"/>
            <a:ext cx="5239098" cy="4135934"/>
          </a:xfrm>
          <a:prstGeom prst="rect">
            <a:avLst/>
          </a:prstGeom>
          <a:noFill/>
          <a:ln>
            <a:noFill/>
          </a:ln>
        </p:spPr>
        <p:txBody>
          <a:bodyPr spcFirstLastPara="1" vert="horz" wrap="square" lIns="0" tIns="0" rIns="0" bIns="0" rtlCol="0" anchor="ctr" anchorCtr="0">
            <a:noAutofit/>
          </a:bodyPr>
          <a:lstStyle/>
          <a:p>
            <a:pPr>
              <a:lnSpc>
                <a:spcPct val="100000"/>
              </a:lnSpc>
            </a:pPr>
            <a:r>
              <a:rPr lang="en-GB" sz="3200" b="1" dirty="0" smtClean="0">
                <a:solidFill>
                  <a:srgbClr val="00B0F0"/>
                </a:solidFill>
                <a:latin typeface="+mn-lt"/>
                <a:ea typeface="Open Sans" panose="020B0606030504020204" pitchFamily="34" charset="0"/>
                <a:cs typeface="Open Sans" panose="020B0606030504020204" pitchFamily="34" charset="0"/>
                <a:sym typeface="Arial"/>
              </a:rPr>
              <a:t>FOR SUPPORT AND GUIDANCE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200" b="1" dirty="0" smtClean="0">
                <a:solidFill>
                  <a:srgbClr val="00B0F0"/>
                </a:solidFill>
                <a:latin typeface="+mn-lt"/>
                <a:ea typeface="Open Sans" panose="020B0606030504020204" pitchFamily="34" charset="0"/>
                <a:cs typeface="Open Sans" panose="020B0606030504020204" pitchFamily="34" charset="0"/>
                <a:sym typeface="Arial"/>
              </a:rPr>
              <a:t>VISIT  THE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200" b="1" dirty="0" smtClean="0">
                <a:solidFill>
                  <a:srgbClr val="00B0F0"/>
                </a:solidFill>
                <a:latin typeface="+mn-lt"/>
                <a:ea typeface="Open Sans" panose="020B0606030504020204" pitchFamily="34" charset="0"/>
                <a:cs typeface="Open Sans" panose="020B0606030504020204" pitchFamily="34" charset="0"/>
                <a:sym typeface="Arial"/>
              </a:rPr>
              <a:t>QULIATY ASSURANCE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600" b="1" dirty="0" smtClean="0">
                <a:solidFill>
                  <a:srgbClr val="00B0F0"/>
                </a:solidFill>
                <a:latin typeface="+mn-lt"/>
                <a:ea typeface="Open Sans" panose="020B0606030504020204" pitchFamily="34" charset="0"/>
                <a:cs typeface="Open Sans" panose="020B0606030504020204" pitchFamily="34" charset="0"/>
                <a:sym typeface="Arial"/>
              </a:rPr>
              <a:t>UNIT</a:t>
            </a:r>
            <a:br>
              <a:rPr lang="en-GB" sz="3600" b="1" dirty="0" smtClean="0">
                <a:solidFill>
                  <a:srgbClr val="00B0F0"/>
                </a:solidFill>
                <a:latin typeface="+mn-lt"/>
                <a:ea typeface="Open Sans" panose="020B0606030504020204" pitchFamily="34" charset="0"/>
                <a:cs typeface="Open Sans" panose="020B0606030504020204" pitchFamily="34" charset="0"/>
                <a:sym typeface="Arial"/>
              </a:rPr>
            </a:br>
            <a:r>
              <a:rPr lang="en-GB" sz="3600" b="1" dirty="0" smtClean="0">
                <a:solidFill>
                  <a:srgbClr val="00B0F0"/>
                </a:solidFill>
                <a:latin typeface="+mn-lt"/>
                <a:ea typeface="Open Sans" panose="020B0606030504020204" pitchFamily="34" charset="0"/>
                <a:cs typeface="Open Sans" panose="020B0606030504020204" pitchFamily="34" charset="0"/>
                <a:sym typeface="Arial"/>
              </a:rPr>
              <a:t/>
            </a:r>
            <a:br>
              <a:rPr lang="en-GB" sz="3600" b="1" dirty="0" smtClean="0">
                <a:solidFill>
                  <a:srgbClr val="00B0F0"/>
                </a:solidFill>
                <a:latin typeface="+mn-lt"/>
                <a:ea typeface="Open Sans" panose="020B0606030504020204" pitchFamily="34" charset="0"/>
                <a:cs typeface="Open Sans" panose="020B0606030504020204" pitchFamily="34" charset="0"/>
                <a:sym typeface="Arial"/>
              </a:rPr>
            </a:br>
            <a:r>
              <a:rPr lang="en-GB" sz="3600" b="1" dirty="0" smtClean="0">
                <a:solidFill>
                  <a:srgbClr val="00B0F0"/>
                </a:solidFill>
                <a:latin typeface="+mn-lt"/>
                <a:ea typeface="Open Sans" panose="020B0606030504020204" pitchFamily="34" charset="0"/>
                <a:cs typeface="Open Sans" panose="020B0606030504020204" pitchFamily="34" charset="0"/>
                <a:sym typeface="Arial"/>
              </a:rPr>
              <a:t>AT 411 MAIN-2</a:t>
            </a:r>
            <a:r>
              <a:rPr lang="en-GB" sz="3200" b="1" dirty="0">
                <a:solidFill>
                  <a:srgbClr val="00B0F0"/>
                </a:solidFill>
                <a:latin typeface="+mn-lt"/>
                <a:ea typeface="Open Sans" panose="020B0606030504020204" pitchFamily="34" charset="0"/>
                <a:cs typeface="Open Sans" panose="020B0606030504020204" pitchFamily="34" charset="0"/>
                <a:sym typeface="Arial"/>
              </a:rPr>
              <a:t/>
            </a:r>
            <a:br>
              <a:rPr lang="en-GB" sz="3200" b="1" dirty="0">
                <a:solidFill>
                  <a:srgbClr val="00B0F0"/>
                </a:solidFill>
                <a:latin typeface="+mn-lt"/>
                <a:ea typeface="Open Sans" panose="020B0606030504020204" pitchFamily="34" charset="0"/>
                <a:cs typeface="Open Sans" panose="020B0606030504020204" pitchFamily="34" charset="0"/>
                <a:sym typeface="Arial"/>
              </a:rPr>
            </a:br>
            <a:endParaRPr sz="3200" dirty="0">
              <a:solidFill>
                <a:srgbClr val="00B0F0"/>
              </a:solidFill>
              <a:latin typeface="+mn-lt"/>
              <a:ea typeface="Times New Roman"/>
            </a:endParaRPr>
          </a:p>
        </p:txBody>
      </p:sp>
    </p:spTree>
    <p:extLst>
      <p:ext uri="{BB962C8B-B14F-4D97-AF65-F5344CB8AC3E}">
        <p14:creationId xmlns:p14="http://schemas.microsoft.com/office/powerpoint/2010/main" val="34883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5"/>
                                        </p:tgtEl>
                                        <p:attrNameLst>
                                          <p:attrName>style.visibility</p:attrName>
                                        </p:attrNameLst>
                                      </p:cBhvr>
                                      <p:to>
                                        <p:strVal val="visible"/>
                                      </p:to>
                                    </p:set>
                                    <p:animEffect transition="in" filter="circle(in)">
                                      <p:cBhvr>
                                        <p:cTn id="7" dur="2000"/>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1"/>
            <a:ext cx="10160000" cy="4282439"/>
          </a:xfrm>
        </p:spPr>
        <p:txBody>
          <a:bodyPr/>
          <a:lstStyle/>
          <a:p>
            <a:pPr algn="ctr"/>
            <a:r>
              <a:rPr lang="en-US" sz="8800" dirty="0"/>
              <a:t>Thank You</a:t>
            </a:r>
          </a:p>
          <a:p>
            <a:pPr algn="ctr"/>
            <a:endParaRPr lang="en-US" sz="8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2681" y="3483034"/>
            <a:ext cx="2701636" cy="2784762"/>
          </a:xfrm>
          <a:prstGeom prst="rect">
            <a:avLst/>
          </a:prstGeom>
        </p:spPr>
      </p:pic>
    </p:spTree>
    <p:extLst>
      <p:ext uri="{BB962C8B-B14F-4D97-AF65-F5344CB8AC3E}">
        <p14:creationId xmlns:p14="http://schemas.microsoft.com/office/powerpoint/2010/main" val="12008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sp>
        <p:nvSpPr>
          <p:cNvPr id="5" name="Slide Number Placeholder 4">
            <a:extLst>
              <a:ext uri="{FF2B5EF4-FFF2-40B4-BE49-F238E27FC236}">
                <a16:creationId xmlns:a16="http://schemas.microsoft.com/office/drawing/2014/main" id="{BA8B1CBC-2DC1-D247-A003-50D1EAECDD4E}"/>
              </a:ext>
            </a:extLst>
          </p:cNvPr>
          <p:cNvSpPr>
            <a:spLocks noGrp="1"/>
          </p:cNvSpPr>
          <p:nvPr>
            <p:ph type="sldNum" idx="12"/>
          </p:nvPr>
        </p:nvSpPr>
        <p:spPr>
          <a:xfrm>
            <a:off x="10063583" y="5056031"/>
            <a:ext cx="124741" cy="110332"/>
          </a:xfrm>
        </p:spPr>
        <p:txBody>
          <a:bodyPr/>
          <a:lstStyle/>
          <a:p>
            <a:pPr>
              <a:buClr>
                <a:srgbClr val="000000"/>
              </a:buClr>
              <a:defRPr/>
            </a:pPr>
            <a:fld id="{00000000-1234-1234-1234-123412341234}" type="slidenum">
              <a:rPr lang="en-GB" kern="0">
                <a:solidFill>
                  <a:srgbClr val="EEECE1"/>
                </a:solidFill>
              </a:rPr>
              <a:pPr>
                <a:buClr>
                  <a:srgbClr val="000000"/>
                </a:buClr>
                <a:defRPr/>
              </a:pPr>
              <a:t>4</a:t>
            </a:fld>
            <a:endParaRPr lang="en-GB" kern="0" dirty="0">
              <a:solidFill>
                <a:srgbClr val="EEECE1"/>
              </a:solidFill>
            </a:endParaRP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61499" y="944783"/>
            <a:ext cx="986167" cy="1309107"/>
            <a:chOff x="837498" y="944782"/>
            <a:chExt cx="986167"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837498" y="944782"/>
              <a:ext cx="986167"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lumMod val="65000"/>
                  </a:srgbClr>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grayscl/>
            </a:blip>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grayscl/>
              </a:blip>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grayscl/>
              </a:blip>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1" name="Group 30">
            <a:extLst>
              <a:ext uri="{FF2B5EF4-FFF2-40B4-BE49-F238E27FC236}">
                <a16:creationId xmlns:a16="http://schemas.microsoft.com/office/drawing/2014/main" id="{B3F2ADDB-9C3F-C64C-BF40-DBF0C448CC9D}"/>
              </a:ext>
            </a:extLst>
          </p:cNvPr>
          <p:cNvGrpSpPr/>
          <p:nvPr/>
        </p:nvGrpSpPr>
        <p:grpSpPr>
          <a:xfrm>
            <a:off x="3432803" y="3515844"/>
            <a:ext cx="1722020" cy="955573"/>
            <a:chOff x="1908803" y="3515843"/>
            <a:chExt cx="1722020" cy="955573"/>
          </a:xfrm>
        </p:grpSpPr>
        <p:pic>
          <p:nvPicPr>
            <p:cNvPr id="34" name="Picture 33">
              <a:extLst>
                <a:ext uri="{FF2B5EF4-FFF2-40B4-BE49-F238E27FC236}">
                  <a16:creationId xmlns:a16="http://schemas.microsoft.com/office/drawing/2014/main" id="{D7C72659-2FCF-B64A-95EE-078C22967CA9}"/>
                </a:ext>
              </a:extLst>
            </p:cNvPr>
            <p:cNvPicPr>
              <a:picLocks noChangeAspect="1"/>
            </p:cNvPicPr>
            <p:nvPr/>
          </p:nvPicPr>
          <p:blipFill rotWithShape="1">
            <a:blip r:embed="rId3"/>
            <a:srcRect l="5039" t="17209" r="3644" b="6031"/>
            <a:stretch/>
          </p:blipFill>
          <p:spPr>
            <a:xfrm>
              <a:off x="2494035" y="3515843"/>
              <a:ext cx="1136788" cy="955573"/>
            </a:xfrm>
            <a:prstGeom prst="rect">
              <a:avLst/>
            </a:prstGeom>
          </p:spPr>
        </p:pic>
        <p:sp>
          <p:nvSpPr>
            <p:cNvPr id="35" name="Chevron 34">
              <a:extLst>
                <a:ext uri="{FF2B5EF4-FFF2-40B4-BE49-F238E27FC236}">
                  <a16:creationId xmlns:a16="http://schemas.microsoft.com/office/drawing/2014/main" id="{E02ABDF1-EF35-DC43-A592-D41A60736BDF}"/>
                </a:ext>
              </a:extLst>
            </p:cNvPr>
            <p:cNvSpPr/>
            <p:nvPr/>
          </p:nvSpPr>
          <p:spPr>
            <a:xfrm>
              <a:off x="190880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2" name="Group 31">
            <a:extLst>
              <a:ext uri="{FF2B5EF4-FFF2-40B4-BE49-F238E27FC236}">
                <a16:creationId xmlns:a16="http://schemas.microsoft.com/office/drawing/2014/main" id="{19FC986C-BCDC-E147-ADE9-6DEE0FDA1309}"/>
              </a:ext>
            </a:extLst>
          </p:cNvPr>
          <p:cNvGrpSpPr/>
          <p:nvPr/>
        </p:nvGrpSpPr>
        <p:grpSpPr>
          <a:xfrm>
            <a:off x="5296974" y="3429603"/>
            <a:ext cx="1236175" cy="1466704"/>
            <a:chOff x="3772973" y="3429603"/>
            <a:chExt cx="1236175" cy="1466704"/>
          </a:xfrm>
        </p:grpSpPr>
        <p:grpSp>
          <p:nvGrpSpPr>
            <p:cNvPr id="52" name="Group 51">
              <a:extLst>
                <a:ext uri="{FF2B5EF4-FFF2-40B4-BE49-F238E27FC236}">
                  <a16:creationId xmlns:a16="http://schemas.microsoft.com/office/drawing/2014/main" id="{5AE9993E-B96C-444C-922E-CC4010C381E4}"/>
                </a:ext>
              </a:extLst>
            </p:cNvPr>
            <p:cNvGrpSpPr/>
            <p:nvPr/>
          </p:nvGrpSpPr>
          <p:grpSpPr>
            <a:xfrm>
              <a:off x="4289079" y="3429603"/>
              <a:ext cx="720069" cy="1466704"/>
              <a:chOff x="4289079" y="3429603"/>
              <a:chExt cx="720069" cy="1466704"/>
            </a:xfrm>
          </p:grpSpPr>
          <p:pic>
            <p:nvPicPr>
              <p:cNvPr id="39" name="Picture 38">
                <a:extLst>
                  <a:ext uri="{FF2B5EF4-FFF2-40B4-BE49-F238E27FC236}">
                    <a16:creationId xmlns:a16="http://schemas.microsoft.com/office/drawing/2014/main" id="{2A52BD33-0AC0-EC49-828A-025CFAAFF886}"/>
                  </a:ext>
                </a:extLst>
              </p:cNvPr>
              <p:cNvPicPr>
                <a:picLocks noChangeAspect="1"/>
              </p:cNvPicPr>
              <p:nvPr/>
            </p:nvPicPr>
            <p:blipFill rotWithShape="1">
              <a:blip r:embed="rId6">
                <a:grayscl/>
              </a:blip>
              <a:srcRect l="22249" t="7907" r="22558" b="7132"/>
              <a:stretch/>
            </p:blipFill>
            <p:spPr>
              <a:xfrm>
                <a:off x="4388616" y="3429603"/>
                <a:ext cx="520994" cy="801979"/>
              </a:xfrm>
              <a:prstGeom prst="rect">
                <a:avLst/>
              </a:prstGeom>
            </p:spPr>
          </p:pic>
          <p:sp>
            <p:nvSpPr>
              <p:cNvPr id="40" name="TextBox 39">
                <a:extLst>
                  <a:ext uri="{FF2B5EF4-FFF2-40B4-BE49-F238E27FC236}">
                    <a16:creationId xmlns:a16="http://schemas.microsoft.com/office/drawing/2014/main" id="{81E7C292-66CF-6E4F-B4AA-6311F4D70E1A}"/>
                  </a:ext>
                </a:extLst>
              </p:cNvPr>
              <p:cNvSpPr txBox="1"/>
              <p:nvPr/>
            </p:nvSpPr>
            <p:spPr>
              <a:xfrm>
                <a:off x="4289079" y="4249976"/>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41" name="Chevron 40">
              <a:extLst>
                <a:ext uri="{FF2B5EF4-FFF2-40B4-BE49-F238E27FC236}">
                  <a16:creationId xmlns:a16="http://schemas.microsoft.com/office/drawing/2014/main" id="{463453C5-5FBB-4441-885A-F608508F66D6}"/>
                </a:ext>
              </a:extLst>
            </p:cNvPr>
            <p:cNvSpPr/>
            <p:nvPr/>
          </p:nvSpPr>
          <p:spPr>
            <a:xfrm>
              <a:off x="377297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3" name="Group 32">
            <a:extLst>
              <a:ext uri="{FF2B5EF4-FFF2-40B4-BE49-F238E27FC236}">
                <a16:creationId xmlns:a16="http://schemas.microsoft.com/office/drawing/2014/main" id="{0643F4FB-D020-DD40-BF7A-5A4EE9946F7D}"/>
              </a:ext>
            </a:extLst>
          </p:cNvPr>
          <p:cNvGrpSpPr/>
          <p:nvPr/>
        </p:nvGrpSpPr>
        <p:grpSpPr>
          <a:xfrm>
            <a:off x="6645611" y="3326034"/>
            <a:ext cx="3296904" cy="951375"/>
            <a:chOff x="5121611" y="3326033"/>
            <a:chExt cx="3296904" cy="951375"/>
          </a:xfrm>
        </p:grpSpPr>
        <p:pic>
          <p:nvPicPr>
            <p:cNvPr id="37" name="Picture 36">
              <a:extLst>
                <a:ext uri="{FF2B5EF4-FFF2-40B4-BE49-F238E27FC236}">
                  <a16:creationId xmlns:a16="http://schemas.microsoft.com/office/drawing/2014/main" id="{223140B1-0A3D-C449-A91E-E6A84FFADFC7}"/>
                </a:ext>
              </a:extLst>
            </p:cNvPr>
            <p:cNvPicPr>
              <a:picLocks noChangeAspect="1"/>
            </p:cNvPicPr>
            <p:nvPr/>
          </p:nvPicPr>
          <p:blipFill rotWithShape="1">
            <a:blip r:embed="rId5">
              <a:grayscl/>
            </a:blip>
            <a:srcRect l="21318" t="20620" r="21783" b="20930"/>
            <a:stretch/>
          </p:blipFill>
          <p:spPr>
            <a:xfrm>
              <a:off x="5683405" y="3376336"/>
              <a:ext cx="786138" cy="807570"/>
            </a:xfrm>
            <a:prstGeom prst="rect">
              <a:avLst/>
            </a:prstGeom>
          </p:spPr>
        </p:pic>
        <p:sp>
          <p:nvSpPr>
            <p:cNvPr id="38" name="Cross 37">
              <a:extLst>
                <a:ext uri="{FF2B5EF4-FFF2-40B4-BE49-F238E27FC236}">
                  <a16:creationId xmlns:a16="http://schemas.microsoft.com/office/drawing/2014/main" id="{EECE2DD3-BCBD-024C-9BD6-A3B1BD7B108B}"/>
                </a:ext>
              </a:extLst>
            </p:cNvPr>
            <p:cNvSpPr/>
            <p:nvPr/>
          </p:nvSpPr>
          <p:spPr>
            <a:xfrm>
              <a:off x="5121611" y="3609847"/>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42" name="Picture 41">
              <a:extLst>
                <a:ext uri="{FF2B5EF4-FFF2-40B4-BE49-F238E27FC236}">
                  <a16:creationId xmlns:a16="http://schemas.microsoft.com/office/drawing/2014/main" id="{D930C772-242C-5C45-9156-FDD400E5A413}"/>
                </a:ext>
              </a:extLst>
            </p:cNvPr>
            <p:cNvPicPr>
              <a:picLocks noChangeAspect="1"/>
            </p:cNvPicPr>
            <p:nvPr/>
          </p:nvPicPr>
          <p:blipFill rotWithShape="1">
            <a:blip r:embed="rId4">
              <a:grayscl/>
            </a:blip>
            <a:srcRect l="40967" t="41003" r="41348" b="40789"/>
            <a:stretch/>
          </p:blipFill>
          <p:spPr>
            <a:xfrm>
              <a:off x="7494456" y="3326033"/>
              <a:ext cx="924059" cy="951375"/>
            </a:xfrm>
            <a:prstGeom prst="rect">
              <a:avLst/>
            </a:prstGeom>
          </p:spPr>
        </p:pic>
        <p:sp>
          <p:nvSpPr>
            <p:cNvPr id="43" name="TextBox 42">
              <a:extLst>
                <a:ext uri="{FF2B5EF4-FFF2-40B4-BE49-F238E27FC236}">
                  <a16:creationId xmlns:a16="http://schemas.microsoft.com/office/drawing/2014/main" id="{EC167DF1-59DA-C34F-86E7-45FE83B40093}"/>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grpSp>
        <p:nvGrpSpPr>
          <p:cNvPr id="36" name="Group 35">
            <a:extLst>
              <a:ext uri="{FF2B5EF4-FFF2-40B4-BE49-F238E27FC236}">
                <a16:creationId xmlns:a16="http://schemas.microsoft.com/office/drawing/2014/main" id="{D27FD72E-5D30-EB46-86BE-63C953C0CBD0}"/>
              </a:ext>
            </a:extLst>
          </p:cNvPr>
          <p:cNvGrpSpPr/>
          <p:nvPr/>
        </p:nvGrpSpPr>
        <p:grpSpPr>
          <a:xfrm>
            <a:off x="2291274" y="2423159"/>
            <a:ext cx="2297046" cy="2390722"/>
            <a:chOff x="767274" y="2423159"/>
            <a:chExt cx="2297046" cy="2390722"/>
          </a:xfrm>
        </p:grpSpPr>
        <p:pic>
          <p:nvPicPr>
            <p:cNvPr id="13" name="Picture 12">
              <a:extLst>
                <a:ext uri="{FF2B5EF4-FFF2-40B4-BE49-F238E27FC236}">
                  <a16:creationId xmlns:a16="http://schemas.microsoft.com/office/drawing/2014/main" id="{7CCEF338-8110-BC49-B5E6-E2FE604AD3F3}"/>
                </a:ext>
              </a:extLst>
            </p:cNvPr>
            <p:cNvPicPr>
              <a:picLocks noChangeAspect="1"/>
            </p:cNvPicPr>
            <p:nvPr/>
          </p:nvPicPr>
          <p:blipFill rotWithShape="1">
            <a:blip r:embed="rId7"/>
            <a:srcRect l="21163" t="4507" r="22558" b="16279"/>
            <a:stretch/>
          </p:blipFill>
          <p:spPr>
            <a:xfrm>
              <a:off x="1016921" y="3376337"/>
              <a:ext cx="663140" cy="933378"/>
            </a:xfrm>
            <a:prstGeom prst="rect">
              <a:avLst/>
            </a:prstGeom>
          </p:spPr>
        </p:pic>
        <p:sp>
          <p:nvSpPr>
            <p:cNvPr id="28" name="TextBox 27">
              <a:extLst>
                <a:ext uri="{FF2B5EF4-FFF2-40B4-BE49-F238E27FC236}">
                  <a16:creationId xmlns:a16="http://schemas.microsoft.com/office/drawing/2014/main" id="{A387FA16-A662-9345-995F-59AA80DAFAED}"/>
                </a:ext>
              </a:extLst>
            </p:cNvPr>
            <p:cNvSpPr txBox="1"/>
            <p:nvPr/>
          </p:nvSpPr>
          <p:spPr>
            <a:xfrm>
              <a:off x="767274" y="4352216"/>
              <a:ext cx="1146468"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b="1" kern="0" dirty="0">
                  <a:solidFill>
                    <a:srgbClr val="000000"/>
                  </a:solidFill>
                  <a:latin typeface="Arial"/>
                  <a:cs typeface="Arial"/>
                  <a:sym typeface="Arial"/>
                </a:rPr>
                <a:t>Re</a:t>
              </a:r>
              <a:r>
                <a:rPr lang="en-GB" sz="1200" kern="0" dirty="0">
                  <a:solidFill>
                    <a:srgbClr val="000000"/>
                  </a:solidFill>
                  <a:latin typeface="Arial"/>
                  <a:cs typeface="Arial"/>
                  <a:sym typeface="Arial"/>
                </a:rPr>
                <a:t>submission</a:t>
              </a:r>
            </a:p>
          </p:txBody>
        </p:sp>
        <p:cxnSp>
          <p:nvCxnSpPr>
            <p:cNvPr id="4" name="Elbow Connector 3">
              <a:extLst>
                <a:ext uri="{FF2B5EF4-FFF2-40B4-BE49-F238E27FC236}">
                  <a16:creationId xmlns:a16="http://schemas.microsoft.com/office/drawing/2014/main" id="{D7021CBB-FA9B-FA4F-A795-C711F1918D7C}"/>
                </a:ext>
              </a:extLst>
            </p:cNvPr>
            <p:cNvCxnSpPr>
              <a:stCxn id="11" idx="2"/>
              <a:endCxn id="13" idx="0"/>
            </p:cNvCxnSpPr>
            <p:nvPr/>
          </p:nvCxnSpPr>
          <p:spPr>
            <a:xfrm rot="5400000">
              <a:off x="1729817" y="2041834"/>
              <a:ext cx="953177" cy="1715828"/>
            </a:xfrm>
            <a:prstGeom prst="bentConnector3">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8E54ACD-8623-B34A-A3CB-39A39220AF36}"/>
                </a:ext>
              </a:extLst>
            </p:cNvPr>
            <p:cNvPicPr>
              <a:picLocks noChangeAspect="1"/>
            </p:cNvPicPr>
            <p:nvPr/>
          </p:nvPicPr>
          <p:blipFill rotWithShape="1">
            <a:blip r:embed="rId6"/>
            <a:srcRect l="22249" t="7907" r="22558" b="7132"/>
            <a:stretch/>
          </p:blipFill>
          <p:spPr>
            <a:xfrm>
              <a:off x="1887964" y="2494488"/>
              <a:ext cx="520994" cy="801979"/>
            </a:xfrm>
            <a:prstGeom prst="rect">
              <a:avLst/>
            </a:prstGeom>
          </p:spPr>
        </p:pic>
        <p:sp>
          <p:nvSpPr>
            <p:cNvPr id="45" name="&quot;No&quot; Symbol 44">
              <a:extLst>
                <a:ext uri="{FF2B5EF4-FFF2-40B4-BE49-F238E27FC236}">
                  <a16:creationId xmlns:a16="http://schemas.microsoft.com/office/drawing/2014/main" id="{0B00BDE6-87B4-F34C-8F56-D46B58E69E5D}"/>
                </a:ext>
              </a:extLst>
            </p:cNvPr>
            <p:cNvSpPr/>
            <p:nvPr/>
          </p:nvSpPr>
          <p:spPr>
            <a:xfrm>
              <a:off x="1858468" y="2599021"/>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4" name="Group 23">
            <a:extLst>
              <a:ext uri="{FF2B5EF4-FFF2-40B4-BE49-F238E27FC236}">
                <a16:creationId xmlns:a16="http://schemas.microsoft.com/office/drawing/2014/main" id="{7719135F-9A12-E84F-973F-BF515D1D8D53}"/>
              </a:ext>
            </a:extLst>
          </p:cNvPr>
          <p:cNvGrpSpPr/>
          <p:nvPr/>
        </p:nvGrpSpPr>
        <p:grpSpPr>
          <a:xfrm>
            <a:off x="2178037" y="4471417"/>
            <a:ext cx="2408392" cy="2490202"/>
            <a:chOff x="654037" y="4471417"/>
            <a:chExt cx="2408392" cy="2490202"/>
          </a:xfrm>
        </p:grpSpPr>
        <p:cxnSp>
          <p:nvCxnSpPr>
            <p:cNvPr id="46" name="Elbow Connector 45">
              <a:extLst>
                <a:ext uri="{FF2B5EF4-FFF2-40B4-BE49-F238E27FC236}">
                  <a16:creationId xmlns:a16="http://schemas.microsoft.com/office/drawing/2014/main" id="{0CE933FF-EBA9-DE45-94A5-4DE82C12A3F7}"/>
                </a:ext>
              </a:extLst>
            </p:cNvPr>
            <p:cNvCxnSpPr>
              <a:cxnSpLocks/>
              <a:stCxn id="34" idx="2"/>
              <a:endCxn id="10" idx="0"/>
            </p:cNvCxnSpPr>
            <p:nvPr/>
          </p:nvCxnSpPr>
          <p:spPr>
            <a:xfrm rot="5400000">
              <a:off x="1526583" y="4242854"/>
              <a:ext cx="1307284" cy="1764409"/>
            </a:xfrm>
            <a:prstGeom prst="bentConnector3">
              <a:avLst>
                <a:gd name="adj1" fmla="val 50000"/>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FE5D5186-9C7E-FA42-85CD-598FF40170DD}"/>
                </a:ext>
              </a:extLst>
            </p:cNvPr>
            <p:cNvPicPr>
              <a:picLocks noChangeAspect="1"/>
            </p:cNvPicPr>
            <p:nvPr/>
          </p:nvPicPr>
          <p:blipFill rotWithShape="1">
            <a:blip r:embed="rId6"/>
            <a:srcRect l="22249" t="7907" r="22558" b="7132"/>
            <a:stretch/>
          </p:blipFill>
          <p:spPr>
            <a:xfrm>
              <a:off x="1881115" y="4722821"/>
              <a:ext cx="520994" cy="801979"/>
            </a:xfrm>
            <a:prstGeom prst="rect">
              <a:avLst/>
            </a:prstGeom>
          </p:spPr>
        </p:pic>
        <p:sp>
          <p:nvSpPr>
            <p:cNvPr id="48" name="&quot;No&quot; Symbol 47">
              <a:extLst>
                <a:ext uri="{FF2B5EF4-FFF2-40B4-BE49-F238E27FC236}">
                  <a16:creationId xmlns:a16="http://schemas.microsoft.com/office/drawing/2014/main" id="{CA267493-5265-FB47-BBE3-A868AD33D995}"/>
                </a:ext>
              </a:extLst>
            </p:cNvPr>
            <p:cNvSpPr/>
            <p:nvPr/>
          </p:nvSpPr>
          <p:spPr>
            <a:xfrm>
              <a:off x="1851619" y="4827354"/>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nvGrpSpPr>
            <p:cNvPr id="53" name="Group 52">
              <a:extLst>
                <a:ext uri="{FF2B5EF4-FFF2-40B4-BE49-F238E27FC236}">
                  <a16:creationId xmlns:a16="http://schemas.microsoft.com/office/drawing/2014/main" id="{F2593603-3CEC-924F-A3D7-3E548A4743B1}"/>
                </a:ext>
              </a:extLst>
            </p:cNvPr>
            <p:cNvGrpSpPr/>
            <p:nvPr/>
          </p:nvGrpSpPr>
          <p:grpSpPr>
            <a:xfrm>
              <a:off x="654037" y="5778700"/>
              <a:ext cx="2111615" cy="1182919"/>
              <a:chOff x="654037" y="5778700"/>
              <a:chExt cx="2111615" cy="1182919"/>
            </a:xfrm>
          </p:grpSpPr>
          <p:sp>
            <p:nvSpPr>
              <p:cNvPr id="6" name="TextBox 5">
                <a:extLst>
                  <a:ext uri="{FF2B5EF4-FFF2-40B4-BE49-F238E27FC236}">
                    <a16:creationId xmlns:a16="http://schemas.microsoft.com/office/drawing/2014/main" id="{84E90166-9F80-FB46-9734-DE0926CDEF0B}"/>
                  </a:ext>
                </a:extLst>
              </p:cNvPr>
              <p:cNvSpPr txBox="1"/>
              <p:nvPr/>
            </p:nvSpPr>
            <p:spPr>
              <a:xfrm>
                <a:off x="1851619" y="6101780"/>
                <a:ext cx="914033" cy="307777"/>
              </a:xfrm>
              <a:prstGeom prst="rect">
                <a:avLst/>
              </a:prstGeom>
              <a:noFill/>
            </p:spPr>
            <p:txBody>
              <a:bodyPr wrap="none" rtlCol="0">
                <a:spAutoFit/>
              </a:bodyPr>
              <a:lstStyle/>
              <a:p>
                <a:pPr>
                  <a:buClr>
                    <a:srgbClr val="000000"/>
                  </a:buClr>
                  <a:defRPr/>
                </a:pPr>
                <a:r>
                  <a:rPr lang="en-GB" sz="1400" b="1" kern="0" dirty="0" smtClean="0">
                    <a:solidFill>
                      <a:srgbClr val="000000"/>
                    </a:solidFill>
                    <a:latin typeface="Arial"/>
                    <a:cs typeface="Arial"/>
                    <a:sym typeface="Arial"/>
                  </a:rPr>
                  <a:t>REPEAT</a:t>
                </a:r>
                <a:endParaRPr lang="en-GB" sz="1400" b="1" kern="0" dirty="0">
                  <a:solidFill>
                    <a:srgbClr val="000000"/>
                  </a:solidFill>
                  <a:latin typeface="Arial"/>
                  <a:cs typeface="Arial"/>
                  <a:sym typeface="Arial"/>
                </a:endParaRPr>
              </a:p>
            </p:txBody>
          </p:sp>
          <p:pic>
            <p:nvPicPr>
              <p:cNvPr id="10" name="Picture 9">
                <a:extLst>
                  <a:ext uri="{FF2B5EF4-FFF2-40B4-BE49-F238E27FC236}">
                    <a16:creationId xmlns:a16="http://schemas.microsoft.com/office/drawing/2014/main" id="{92A4BAF6-5852-1249-976A-6E631E848071}"/>
                  </a:ext>
                </a:extLst>
              </p:cNvPr>
              <p:cNvPicPr>
                <a:picLocks noChangeAspect="1"/>
              </p:cNvPicPr>
              <p:nvPr/>
            </p:nvPicPr>
            <p:blipFill rotWithShape="1">
              <a:blip r:embed="rId8"/>
              <a:srcRect t="8156"/>
              <a:stretch/>
            </p:blipFill>
            <p:spPr>
              <a:xfrm flipH="1">
                <a:off x="654037" y="5778700"/>
                <a:ext cx="1287967" cy="1182919"/>
              </a:xfrm>
              <a:prstGeom prst="rect">
                <a:avLst/>
              </a:prstGeom>
            </p:spPr>
          </p:pic>
        </p:grpSp>
      </p:grpSp>
      <p:grpSp>
        <p:nvGrpSpPr>
          <p:cNvPr id="51" name="Group 50">
            <a:extLst>
              <a:ext uri="{FF2B5EF4-FFF2-40B4-BE49-F238E27FC236}">
                <a16:creationId xmlns:a16="http://schemas.microsoft.com/office/drawing/2014/main" id="{AC301DF4-DD38-CD49-A327-37999C6BA180}"/>
              </a:ext>
            </a:extLst>
          </p:cNvPr>
          <p:cNvGrpSpPr/>
          <p:nvPr/>
        </p:nvGrpSpPr>
        <p:grpSpPr>
          <a:xfrm>
            <a:off x="5811837" y="5110680"/>
            <a:ext cx="720069" cy="1448310"/>
            <a:chOff x="4299098" y="712635"/>
            <a:chExt cx="720069" cy="1448310"/>
          </a:xfrm>
        </p:grpSpPr>
        <p:pic>
          <p:nvPicPr>
            <p:cNvPr id="55" name="Picture 54">
              <a:extLst>
                <a:ext uri="{FF2B5EF4-FFF2-40B4-BE49-F238E27FC236}">
                  <a16:creationId xmlns:a16="http://schemas.microsoft.com/office/drawing/2014/main" id="{1954F466-C3DB-EE48-8F62-87DDE5DF543B}"/>
                </a:ext>
              </a:extLst>
            </p:cNvPr>
            <p:cNvPicPr>
              <a:picLocks noChangeAspect="1"/>
            </p:cNvPicPr>
            <p:nvPr/>
          </p:nvPicPr>
          <p:blipFill rotWithShape="1">
            <a:blip r:embed="rId6"/>
            <a:srcRect l="22249" t="7907" r="22558" b="7132"/>
            <a:stretch/>
          </p:blipFill>
          <p:spPr>
            <a:xfrm>
              <a:off x="4398635" y="1358966"/>
              <a:ext cx="520994" cy="801979"/>
            </a:xfrm>
            <a:prstGeom prst="rect">
              <a:avLst/>
            </a:prstGeom>
          </p:spPr>
        </p:pic>
        <p:sp>
          <p:nvSpPr>
            <p:cNvPr id="56" name="TextBox 55">
              <a:extLst>
                <a:ext uri="{FF2B5EF4-FFF2-40B4-BE49-F238E27FC236}">
                  <a16:creationId xmlns:a16="http://schemas.microsoft.com/office/drawing/2014/main" id="{563816C3-41A3-2F49-8EBC-DB27DB3B270B}"/>
                </a:ext>
              </a:extLst>
            </p:cNvPr>
            <p:cNvSpPr txBox="1"/>
            <p:nvPr/>
          </p:nvSpPr>
          <p:spPr>
            <a:xfrm>
              <a:off x="4299098" y="712635"/>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54" name="Chevron 53">
            <a:extLst>
              <a:ext uri="{FF2B5EF4-FFF2-40B4-BE49-F238E27FC236}">
                <a16:creationId xmlns:a16="http://schemas.microsoft.com/office/drawing/2014/main" id="{EC3F2579-6C10-9F43-BB15-FC97E4163977}"/>
              </a:ext>
            </a:extLst>
          </p:cNvPr>
          <p:cNvSpPr/>
          <p:nvPr/>
        </p:nvSpPr>
        <p:spPr>
          <a:xfrm>
            <a:off x="5295730" y="6045574"/>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sp>
        <p:nvSpPr>
          <p:cNvPr id="57" name="Chevron 56">
            <a:extLst>
              <a:ext uri="{FF2B5EF4-FFF2-40B4-BE49-F238E27FC236}">
                <a16:creationId xmlns:a16="http://schemas.microsoft.com/office/drawing/2014/main" id="{DBA14203-3D59-4E4C-80AE-3D4D5008A6CD}"/>
              </a:ext>
            </a:extLst>
          </p:cNvPr>
          <p:cNvSpPr/>
          <p:nvPr/>
        </p:nvSpPr>
        <p:spPr>
          <a:xfrm>
            <a:off x="4849802" y="605065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sp>
        <p:nvSpPr>
          <p:cNvPr id="58" name="Chevron 57">
            <a:extLst>
              <a:ext uri="{FF2B5EF4-FFF2-40B4-BE49-F238E27FC236}">
                <a16:creationId xmlns:a16="http://schemas.microsoft.com/office/drawing/2014/main" id="{D31C84F1-72A5-7945-BAC9-57F58330C4E3}"/>
              </a:ext>
            </a:extLst>
          </p:cNvPr>
          <p:cNvSpPr/>
          <p:nvPr/>
        </p:nvSpPr>
        <p:spPr>
          <a:xfrm>
            <a:off x="4403874" y="6059802"/>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nvGrpSpPr>
          <p:cNvPr id="59" name="Group 58">
            <a:extLst>
              <a:ext uri="{FF2B5EF4-FFF2-40B4-BE49-F238E27FC236}">
                <a16:creationId xmlns:a16="http://schemas.microsoft.com/office/drawing/2014/main" id="{FA18A3BB-2BB9-7342-88D2-B43D3318A4A1}"/>
              </a:ext>
            </a:extLst>
          </p:cNvPr>
          <p:cNvGrpSpPr/>
          <p:nvPr/>
        </p:nvGrpSpPr>
        <p:grpSpPr>
          <a:xfrm>
            <a:off x="6654755" y="5643673"/>
            <a:ext cx="3296904" cy="951375"/>
            <a:chOff x="5121611" y="3326033"/>
            <a:chExt cx="3296904" cy="951375"/>
          </a:xfrm>
        </p:grpSpPr>
        <p:pic>
          <p:nvPicPr>
            <p:cNvPr id="60" name="Picture 59">
              <a:extLst>
                <a:ext uri="{FF2B5EF4-FFF2-40B4-BE49-F238E27FC236}">
                  <a16:creationId xmlns:a16="http://schemas.microsoft.com/office/drawing/2014/main" id="{A6D366BE-8AB2-8D4F-AC2F-8B94D92DAA3E}"/>
                </a:ext>
              </a:extLst>
            </p:cNvPr>
            <p:cNvPicPr>
              <a:picLocks noChangeAspect="1"/>
            </p:cNvPicPr>
            <p:nvPr/>
          </p:nvPicPr>
          <p:blipFill rotWithShape="1">
            <a:blip r:embed="rId5"/>
            <a:srcRect l="21318" t="20620" r="21783" b="20930"/>
            <a:stretch/>
          </p:blipFill>
          <p:spPr>
            <a:xfrm>
              <a:off x="5683405" y="3376336"/>
              <a:ext cx="786138" cy="807570"/>
            </a:xfrm>
            <a:prstGeom prst="rect">
              <a:avLst/>
            </a:prstGeom>
          </p:spPr>
        </p:pic>
        <p:sp>
          <p:nvSpPr>
            <p:cNvPr id="61" name="Cross 60">
              <a:extLst>
                <a:ext uri="{FF2B5EF4-FFF2-40B4-BE49-F238E27FC236}">
                  <a16:creationId xmlns:a16="http://schemas.microsoft.com/office/drawing/2014/main" id="{4D532990-1682-F742-9C49-E9239FA66672}"/>
                </a:ext>
              </a:extLst>
            </p:cNvPr>
            <p:cNvSpPr/>
            <p:nvPr/>
          </p:nvSpPr>
          <p:spPr>
            <a:xfrm>
              <a:off x="5121611" y="3609847"/>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62" name="Picture 61">
              <a:extLst>
                <a:ext uri="{FF2B5EF4-FFF2-40B4-BE49-F238E27FC236}">
                  <a16:creationId xmlns:a16="http://schemas.microsoft.com/office/drawing/2014/main" id="{34514A14-ACD5-BF4D-B242-B85634E3FE40}"/>
                </a:ext>
              </a:extLst>
            </p:cNvPr>
            <p:cNvPicPr>
              <a:picLocks noChangeAspect="1"/>
            </p:cNvPicPr>
            <p:nvPr/>
          </p:nvPicPr>
          <p:blipFill rotWithShape="1">
            <a:blip r:embed="rId4"/>
            <a:srcRect l="40967" t="41003" r="41348" b="40789"/>
            <a:stretch/>
          </p:blipFill>
          <p:spPr>
            <a:xfrm>
              <a:off x="7494456" y="3326033"/>
              <a:ext cx="924059" cy="951375"/>
            </a:xfrm>
            <a:prstGeom prst="rect">
              <a:avLst/>
            </a:prstGeom>
          </p:spPr>
        </p:pic>
        <p:sp>
          <p:nvSpPr>
            <p:cNvPr id="63" name="TextBox 62">
              <a:extLst>
                <a:ext uri="{FF2B5EF4-FFF2-40B4-BE49-F238E27FC236}">
                  <a16:creationId xmlns:a16="http://schemas.microsoft.com/office/drawing/2014/main" id="{C33360FC-E3D0-B247-9241-8062A5B7C377}"/>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spTree>
    <p:extLst>
      <p:ext uri="{BB962C8B-B14F-4D97-AF65-F5344CB8AC3E}">
        <p14:creationId xmlns:p14="http://schemas.microsoft.com/office/powerpoint/2010/main" val="355009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50"/>
                                        <p:tgtEl>
                                          <p:spTgt spid="5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250"/>
                                        <p:tgtEl>
                                          <p:spTgt spid="57"/>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250"/>
                                        <p:tgtEl>
                                          <p:spTgt spid="5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94559" y="211717"/>
            <a:ext cx="7276011" cy="1104900"/>
          </a:xfrm>
          <a:prstGeom prst="roundRect">
            <a:avLst/>
          </a:prstGeom>
          <a:solidFill>
            <a:srgbClr val="DCE2EF"/>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400" dirty="0">
                <a:solidFill>
                  <a:srgbClr val="00B0F0"/>
                </a:solidFill>
                <a:effectLst/>
                <a:ea typeface="Calibri" panose="020F0502020204030204" pitchFamily="34" charset="0"/>
                <a:cs typeface="Times New Roman" panose="02020603050405020304" pitchFamily="18" charset="0"/>
              </a:rPr>
              <a:t>WHY </a:t>
            </a:r>
            <a:r>
              <a:rPr lang="en-US" sz="4400" dirty="0" smtClean="0">
                <a:solidFill>
                  <a:srgbClr val="00B0F0"/>
                </a:solidFill>
                <a:effectLst/>
                <a:ea typeface="Calibri" panose="020F0502020204030204" pitchFamily="34" charset="0"/>
                <a:cs typeface="Times New Roman" panose="02020603050405020304" pitchFamily="18" charset="0"/>
              </a:rPr>
              <a:t> CHOOSE  BTEC </a:t>
            </a:r>
            <a:r>
              <a:rPr lang="en-US" sz="4400" dirty="0">
                <a:solidFill>
                  <a:srgbClr val="00B0F0"/>
                </a:solidFill>
                <a:effectLst/>
                <a:ea typeface="Calibri" panose="020F0502020204030204" pitchFamily="34" charset="0"/>
                <a:cs typeface="Times New Roman" panose="02020603050405020304" pitchFamily="18" charset="0"/>
              </a:rPr>
              <a:t>HN</a:t>
            </a:r>
          </a:p>
        </p:txBody>
      </p:sp>
      <p:sp>
        <p:nvSpPr>
          <p:cNvPr id="3" name="Explosion 2 2"/>
          <p:cNvSpPr/>
          <p:nvPr/>
        </p:nvSpPr>
        <p:spPr>
          <a:xfrm>
            <a:off x="4036424" y="1366291"/>
            <a:ext cx="3762102" cy="1115649"/>
          </a:xfrm>
          <a:prstGeom prst="irregularSeal2">
            <a:avLst/>
          </a:prstGeom>
          <a:solidFill>
            <a:srgbClr val="FFFF00"/>
          </a:solid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FF0000"/>
                </a:solidFill>
                <a:effectLst/>
                <a:ea typeface="Calibri" panose="020F0502020204030204" pitchFamily="34" charset="0"/>
                <a:cs typeface="Times New Roman" panose="02020603050405020304" pitchFamily="18" charset="0"/>
              </a:rPr>
              <a:t>BECAUSE</a:t>
            </a:r>
            <a:endParaRPr lang="en-US" sz="1100" dirty="0">
              <a:effectLst/>
              <a:ea typeface="Calibri" panose="020F0502020204030204" pitchFamily="34" charset="0"/>
              <a:cs typeface="Times New Roman" panose="02020603050405020304" pitchFamily="18" charset="0"/>
            </a:endParaRPr>
          </a:p>
        </p:txBody>
      </p:sp>
      <p:sp>
        <p:nvSpPr>
          <p:cNvPr id="4" name="Rounded Rectangle 3"/>
          <p:cNvSpPr/>
          <p:nvPr/>
        </p:nvSpPr>
        <p:spPr>
          <a:xfrm>
            <a:off x="822960" y="2467109"/>
            <a:ext cx="10006149" cy="4064320"/>
          </a:xfrm>
          <a:prstGeom prst="roundRect">
            <a:avLst/>
          </a:prstGeo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endParaRPr lang="en-US" sz="2000" dirty="0" smtClean="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smtClean="0">
                <a:solidFill>
                  <a:srgbClr val="000000"/>
                </a:solidFill>
                <a:ea typeface="Calibri" panose="020F0502020204030204" pitchFamily="34" charset="0"/>
                <a:cs typeface="Times New Roman" panose="02020603050405020304" pitchFamily="18" charset="0"/>
              </a:rPr>
              <a:t>It provides </a:t>
            </a:r>
            <a:r>
              <a:rPr lang="en-US" sz="2000" b="1" u="sng" dirty="0" smtClean="0">
                <a:solidFill>
                  <a:srgbClr val="000000"/>
                </a:solidFill>
                <a:ea typeface="Calibri" panose="020F0502020204030204" pitchFamily="34" charset="0"/>
                <a:cs typeface="Times New Roman" panose="02020603050405020304" pitchFamily="18" charset="0"/>
              </a:rPr>
              <a:t>LEARNING OUTCOMES (LO</a:t>
            </a:r>
            <a:r>
              <a:rPr lang="en-US" sz="2000" dirty="0" smtClean="0">
                <a:solidFill>
                  <a:srgbClr val="000000"/>
                </a:solidFill>
                <a:ea typeface="Calibri" panose="020F0502020204030204" pitchFamily="34" charset="0"/>
                <a:cs typeface="Times New Roman" panose="02020603050405020304" pitchFamily="18" charset="0"/>
              </a:rPr>
              <a:t>) based curriculum and grading criteria</a:t>
            </a:r>
            <a:endParaRPr lang="en-US" sz="2000" dirty="0">
              <a:solidFill>
                <a:srgbClr val="0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smtClean="0">
                <a:solidFill>
                  <a:srgbClr val="000000"/>
                </a:solidFill>
                <a:effectLst/>
                <a:ea typeface="Calibri" panose="020F0502020204030204" pitchFamily="34" charset="0"/>
                <a:cs typeface="Times New Roman" panose="02020603050405020304" pitchFamily="18" charset="0"/>
              </a:rPr>
              <a:t>It </a:t>
            </a:r>
            <a:r>
              <a:rPr lang="en-US" sz="2000" dirty="0">
                <a:solidFill>
                  <a:srgbClr val="000000"/>
                </a:solidFill>
                <a:effectLst/>
                <a:ea typeface="Calibri" panose="020F0502020204030204" pitchFamily="34" charset="0"/>
                <a:cs typeface="Times New Roman" panose="02020603050405020304" pitchFamily="18" charset="0"/>
              </a:rPr>
              <a:t>provides </a:t>
            </a:r>
            <a:r>
              <a:rPr lang="en-US" sz="2400" b="1" u="sng" dirty="0">
                <a:solidFill>
                  <a:srgbClr val="000000"/>
                </a:solidFill>
                <a:effectLst/>
                <a:ea typeface="Calibri" panose="020F0502020204030204" pitchFamily="34" charset="0"/>
                <a:cs typeface="Times New Roman" panose="02020603050405020304" pitchFamily="18" charset="0"/>
              </a:rPr>
              <a:t>HANDS-ON</a:t>
            </a:r>
            <a:r>
              <a:rPr lang="en-US" sz="2000" dirty="0">
                <a:solidFill>
                  <a:srgbClr val="000000"/>
                </a:solidFill>
                <a:effectLst/>
                <a:ea typeface="Calibri" panose="020F0502020204030204" pitchFamily="34" charset="0"/>
                <a:cs typeface="Times New Roman" panose="02020603050405020304" pitchFamily="18" charset="0"/>
              </a:rPr>
              <a:t> Experience for future careers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is an  opportunity for </a:t>
            </a:r>
            <a:r>
              <a:rPr lang="en-US" sz="2400" b="1" u="sng" dirty="0">
                <a:solidFill>
                  <a:srgbClr val="000000"/>
                </a:solidFill>
                <a:effectLst/>
                <a:ea typeface="Calibri" panose="020F0502020204030204" pitchFamily="34" charset="0"/>
                <a:cs typeface="Times New Roman" panose="02020603050405020304" pitchFamily="18" charset="0"/>
              </a:rPr>
              <a:t>Learning by Doing</a:t>
            </a:r>
            <a:r>
              <a:rPr lang="en-US" sz="20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is to become </a:t>
            </a:r>
            <a:r>
              <a:rPr lang="en-US" sz="2400" b="1" u="sng" dirty="0">
                <a:solidFill>
                  <a:srgbClr val="000000"/>
                </a:solidFill>
                <a:effectLst/>
                <a:ea typeface="Calibri" panose="020F0502020204030204" pitchFamily="34" charset="0"/>
                <a:cs typeface="Times New Roman" panose="02020603050405020304" pitchFamily="18" charset="0"/>
              </a:rPr>
              <a:t>JOB-READY</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meets the requirements of the  </a:t>
            </a:r>
            <a:r>
              <a:rPr lang="en-US" sz="2400" b="1" u="sng" dirty="0">
                <a:solidFill>
                  <a:srgbClr val="000000"/>
                </a:solidFill>
                <a:effectLst/>
                <a:ea typeface="Calibri" panose="020F0502020204030204" pitchFamily="34" charset="0"/>
                <a:cs typeface="Times New Roman" panose="02020603050405020304" pitchFamily="18" charset="0"/>
              </a:rPr>
              <a:t>Modern World Industries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is a </a:t>
            </a:r>
            <a:r>
              <a:rPr lang="en-US" sz="2400" b="1" u="sng" dirty="0">
                <a:solidFill>
                  <a:srgbClr val="000000"/>
                </a:solidFill>
                <a:effectLst/>
                <a:ea typeface="Calibri" panose="020F0502020204030204" pitchFamily="34" charset="0"/>
                <a:cs typeface="Times New Roman" panose="02020603050405020304" pitchFamily="18" charset="0"/>
              </a:rPr>
              <a:t>Kick-Start</a:t>
            </a:r>
            <a:r>
              <a:rPr lang="en-US" sz="2000" dirty="0">
                <a:solidFill>
                  <a:srgbClr val="000000"/>
                </a:solidFill>
                <a:effectLst/>
                <a:ea typeface="Calibri" panose="020F0502020204030204" pitchFamily="34" charset="0"/>
                <a:cs typeface="Times New Roman" panose="02020603050405020304" pitchFamily="18" charset="0"/>
              </a:rPr>
              <a:t> for young peoples </a:t>
            </a:r>
            <a:r>
              <a:rPr lang="en-US" sz="2000" dirty="0" smtClean="0">
                <a:solidFill>
                  <a:srgbClr val="000000"/>
                </a:solidFill>
                <a:effectLst/>
                <a:ea typeface="Calibri" panose="020F0502020204030204" pitchFamily="34" charset="0"/>
                <a:cs typeface="Times New Roman" panose="02020603050405020304" pitchFamily="18" charset="0"/>
              </a:rPr>
              <a:t>careers</a:t>
            </a:r>
          </a:p>
          <a:p>
            <a:pPr marL="342900" marR="0" lvl="0" indent="-342900">
              <a:lnSpc>
                <a:spcPct val="107000"/>
              </a:lnSpc>
              <a:spcBef>
                <a:spcPts val="0"/>
              </a:spcBef>
              <a:spcAft>
                <a:spcPts val="800"/>
              </a:spcAft>
              <a:buFont typeface="Symbol" panose="05050102010706020507" pitchFamily="18" charset="2"/>
              <a:buChar char=""/>
            </a:pPr>
            <a:r>
              <a:rPr lang="en-US" sz="2000" b="1" u="sng" dirty="0" smtClean="0">
                <a:solidFill>
                  <a:srgbClr val="000000"/>
                </a:solidFill>
                <a:ea typeface="Calibri" panose="020F0502020204030204" pitchFamily="34" charset="0"/>
                <a:cs typeface="Times New Roman" panose="02020603050405020304" pitchFamily="18" charset="0"/>
              </a:rPr>
              <a:t>Robust Quality Assurance Measures, Protocols and best </a:t>
            </a:r>
            <a:r>
              <a:rPr lang="en-US" sz="2000" b="1" u="sng" dirty="0" err="1" smtClean="0">
                <a:solidFill>
                  <a:srgbClr val="000000"/>
                </a:solidFill>
                <a:ea typeface="Calibri" panose="020F0502020204030204" pitchFamily="34" charset="0"/>
                <a:cs typeface="Times New Roman" panose="02020603050405020304" pitchFamily="18" charset="0"/>
              </a:rPr>
              <a:t>Practuces</a:t>
            </a:r>
            <a:endParaRPr lang="en-US" sz="2000" b="1" u="sng" dirty="0" smtClean="0">
              <a:solidFill>
                <a:srgbClr val="0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b="1" u="sng" dirty="0" smtClean="0">
                <a:solidFill>
                  <a:srgbClr val="000000"/>
                </a:solidFill>
                <a:ea typeface="Calibri" panose="020F0502020204030204" pitchFamily="34" charset="0"/>
                <a:cs typeface="Times New Roman" panose="02020603050405020304" pitchFamily="18" charset="0"/>
              </a:rPr>
              <a:t>APMR + Annual Student Survey</a:t>
            </a:r>
          </a:p>
          <a:p>
            <a:pPr marL="342900" marR="0" lvl="0" indent="-342900">
              <a:lnSpc>
                <a:spcPct val="107000"/>
              </a:lnSpc>
              <a:spcBef>
                <a:spcPts val="0"/>
              </a:spcBef>
              <a:spcAft>
                <a:spcPts val="800"/>
              </a:spcAft>
              <a:buFont typeface="Symbol" panose="05050102010706020507" pitchFamily="18" charset="2"/>
              <a:buChar char=""/>
            </a:pPr>
            <a:r>
              <a:rPr lang="en-US" sz="2000" b="1" u="sng" dirty="0" smtClean="0">
                <a:solidFill>
                  <a:srgbClr val="000000"/>
                </a:solidFill>
                <a:effectLst/>
                <a:ea typeface="Calibri" panose="020F0502020204030204" pitchFamily="34" charset="0"/>
                <a:cs typeface="Times New Roman" panose="02020603050405020304" pitchFamily="18" charset="0"/>
              </a:rPr>
              <a:t>Annual BTEC AWARDS</a:t>
            </a:r>
            <a:endParaRPr lang="en-US" sz="1100" b="1" u="sng"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0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8772" y="170101"/>
            <a:ext cx="7060019" cy="1158958"/>
          </a:xfrm>
          <a:prstGeom prst="rect">
            <a:avLst/>
          </a:prstGeom>
          <a:solidFill>
            <a:srgbClr val="DCE2E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Approved Full  Awards</a:t>
            </a:r>
          </a:p>
          <a:p>
            <a:pPr algn="ctr"/>
            <a:r>
              <a:rPr lang="en-US" sz="3200" b="1" dirty="0" smtClean="0"/>
              <a:t> BTEC HN (RQF)</a:t>
            </a:r>
            <a:endParaRPr lang="en-US" sz="3200" b="1" dirty="0"/>
          </a:p>
        </p:txBody>
      </p:sp>
      <p:sp>
        <p:nvSpPr>
          <p:cNvPr id="5" name="Rectangle 4"/>
          <p:cNvSpPr/>
          <p:nvPr/>
        </p:nvSpPr>
        <p:spPr>
          <a:xfrm>
            <a:off x="182880" y="1528355"/>
            <a:ext cx="3689364" cy="1400322"/>
          </a:xfrm>
          <a:prstGeom prst="rect">
            <a:avLst/>
          </a:prstGeom>
          <a:solidFill>
            <a:srgbClr val="D8F1F4"/>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800" b="1" dirty="0" smtClean="0">
                <a:effectLst/>
                <a:ea typeface="Calibri" panose="020F0502020204030204" pitchFamily="34" charset="0"/>
                <a:cs typeface="Times New Roman" panose="02020603050405020304" pitchFamily="18" charset="0"/>
              </a:rPr>
              <a:t>Construction And The Built Environment</a:t>
            </a:r>
            <a:endParaRPr lang="en-US" sz="2800" b="1" dirty="0">
              <a:effectLst/>
              <a:ea typeface="Calibri" panose="020F0502020204030204" pitchFamily="34" charset="0"/>
              <a:cs typeface="Times New Roman" panose="02020603050405020304" pitchFamily="18" charset="0"/>
            </a:endParaRPr>
          </a:p>
        </p:txBody>
      </p:sp>
      <p:sp>
        <p:nvSpPr>
          <p:cNvPr id="6" name="Rectangle 5"/>
          <p:cNvSpPr/>
          <p:nvPr/>
        </p:nvSpPr>
        <p:spPr>
          <a:xfrm>
            <a:off x="4389249" y="1779992"/>
            <a:ext cx="3257550" cy="876300"/>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3200" b="1" dirty="0" smtClean="0">
                <a:ea typeface="Calibri" panose="020F0502020204030204" pitchFamily="34" charset="0"/>
                <a:cs typeface="Times New Roman" panose="02020603050405020304" pitchFamily="18" charset="0"/>
              </a:rPr>
              <a:t>Engineering</a:t>
            </a:r>
            <a:endParaRPr lang="en-US" sz="3200" b="1" dirty="0">
              <a:effectLst/>
              <a:ea typeface="Calibri" panose="020F0502020204030204" pitchFamily="34" charset="0"/>
              <a:cs typeface="Times New Roman" panose="02020603050405020304" pitchFamily="18" charset="0"/>
            </a:endParaRPr>
          </a:p>
        </p:txBody>
      </p:sp>
      <p:sp>
        <p:nvSpPr>
          <p:cNvPr id="7" name="Rectangle 6"/>
          <p:cNvSpPr/>
          <p:nvPr/>
        </p:nvSpPr>
        <p:spPr>
          <a:xfrm>
            <a:off x="8100016" y="1760826"/>
            <a:ext cx="3257550" cy="876300"/>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3200" b="1" dirty="0" smtClean="0">
                <a:ea typeface="Calibri" panose="020F0502020204030204" pitchFamily="34" charset="0"/>
                <a:cs typeface="Times New Roman" panose="02020603050405020304" pitchFamily="18" charset="0"/>
              </a:rPr>
              <a:t>Computing</a:t>
            </a:r>
            <a:endParaRPr lang="en-US" sz="3200" b="1" dirty="0">
              <a:effectLst/>
              <a:ea typeface="Calibri" panose="020F0502020204030204" pitchFamily="34" charset="0"/>
              <a:cs typeface="Times New Roman" panose="02020603050405020304" pitchFamily="18" charset="0"/>
            </a:endParaRPr>
          </a:p>
        </p:txBody>
      </p:sp>
      <p:sp>
        <p:nvSpPr>
          <p:cNvPr id="8" name="Oval 7"/>
          <p:cNvSpPr/>
          <p:nvPr/>
        </p:nvSpPr>
        <p:spPr>
          <a:xfrm>
            <a:off x="4389249" y="2928677"/>
            <a:ext cx="3340621" cy="1421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HNC </a:t>
            </a:r>
          </a:p>
          <a:p>
            <a:pPr algn="ctr"/>
            <a:r>
              <a:rPr lang="en-US" sz="2800" b="1" dirty="0" smtClean="0">
                <a:solidFill>
                  <a:schemeClr val="tx1"/>
                </a:solidFill>
              </a:rPr>
              <a:t> 8 UNITS L4</a:t>
            </a:r>
            <a:endParaRPr lang="en-US" sz="2800" b="1" dirty="0">
              <a:solidFill>
                <a:schemeClr val="tx1"/>
              </a:solidFill>
            </a:endParaRPr>
          </a:p>
        </p:txBody>
      </p:sp>
      <p:sp>
        <p:nvSpPr>
          <p:cNvPr id="9" name="Oval 8"/>
          <p:cNvSpPr/>
          <p:nvPr/>
        </p:nvSpPr>
        <p:spPr>
          <a:xfrm>
            <a:off x="4447838" y="4969461"/>
            <a:ext cx="3082949" cy="1421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HND </a:t>
            </a:r>
          </a:p>
          <a:p>
            <a:pPr algn="ctr"/>
            <a:r>
              <a:rPr lang="en-US" sz="2800" b="1" dirty="0" smtClean="0">
                <a:solidFill>
                  <a:schemeClr val="tx1"/>
                </a:solidFill>
              </a:rPr>
              <a:t> 8 UNITS L5</a:t>
            </a:r>
            <a:endParaRPr lang="en-US" sz="2800" b="1" dirty="0">
              <a:solidFill>
                <a:schemeClr val="tx1"/>
              </a:solidFill>
            </a:endParaRPr>
          </a:p>
        </p:txBody>
      </p:sp>
      <p:sp>
        <p:nvSpPr>
          <p:cNvPr id="10" name="Right Arrow 9"/>
          <p:cNvSpPr/>
          <p:nvPr/>
        </p:nvSpPr>
        <p:spPr>
          <a:xfrm>
            <a:off x="7592941" y="5546877"/>
            <a:ext cx="890187" cy="266644"/>
          </a:xfrm>
          <a:prstGeom prst="rightArrow">
            <a:avLst/>
          </a:prstGeom>
          <a:solidFill>
            <a:srgbClr val="1DE113"/>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06739" y="4969461"/>
            <a:ext cx="2424225" cy="1421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rPr>
              <a:t>HTU BSc</a:t>
            </a:r>
            <a:endParaRPr lang="en-US" sz="2800" b="1" dirty="0">
              <a:solidFill>
                <a:srgbClr val="7030A0"/>
              </a:solidFill>
            </a:endParaRPr>
          </a:p>
        </p:txBody>
      </p:sp>
      <p:sp>
        <p:nvSpPr>
          <p:cNvPr id="17" name="Down Arrow 16"/>
          <p:cNvSpPr/>
          <p:nvPr/>
        </p:nvSpPr>
        <p:spPr>
          <a:xfrm>
            <a:off x="5879807" y="4382051"/>
            <a:ext cx="265807" cy="587410"/>
          </a:xfrm>
          <a:prstGeom prst="downArrow">
            <a:avLst/>
          </a:prstGeom>
          <a:solidFill>
            <a:srgbClr val="1DE113"/>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85542" y="4717048"/>
            <a:ext cx="1221197" cy="52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rgbClr val="00B050"/>
                </a:solidFill>
              </a:rPr>
              <a:t>Progression GPA 2.8</a:t>
            </a:r>
            <a:endParaRPr lang="en-US" sz="1200" b="1" dirty="0">
              <a:solidFill>
                <a:srgbClr val="00B050"/>
              </a:solidFill>
            </a:endParaRPr>
          </a:p>
        </p:txBody>
      </p:sp>
      <p:cxnSp>
        <p:nvCxnSpPr>
          <p:cNvPr id="20" name="Elbow Connector 19"/>
          <p:cNvCxnSpPr>
            <a:stCxn id="5" idx="3"/>
            <a:endCxn id="8" idx="2"/>
          </p:cNvCxnSpPr>
          <p:nvPr/>
        </p:nvCxnSpPr>
        <p:spPr>
          <a:xfrm>
            <a:off x="3872244" y="2228516"/>
            <a:ext cx="517005" cy="1410899"/>
          </a:xfrm>
          <a:prstGeom prst="bentConnector3">
            <a:avLst>
              <a:gd name="adj1" fmla="val 50000"/>
            </a:avLst>
          </a:prstGeom>
          <a:ln w="38100">
            <a:solidFill>
              <a:schemeClr val="accent3">
                <a:lumMod val="75000"/>
              </a:schemeClr>
            </a:solidFill>
          </a:ln>
        </p:spPr>
        <p:style>
          <a:lnRef idx="1">
            <a:schemeClr val="dk1"/>
          </a:lnRef>
          <a:fillRef idx="0">
            <a:schemeClr val="dk1"/>
          </a:fillRef>
          <a:effectRef idx="0">
            <a:schemeClr val="dk1"/>
          </a:effectRef>
          <a:fontRef idx="minor">
            <a:schemeClr val="tx1"/>
          </a:fontRef>
        </p:style>
      </p:cxnSp>
      <p:cxnSp>
        <p:nvCxnSpPr>
          <p:cNvPr id="27" name="Elbow Connector 26"/>
          <p:cNvCxnSpPr>
            <a:stCxn id="7" idx="1"/>
            <a:endCxn id="8" idx="6"/>
          </p:cNvCxnSpPr>
          <p:nvPr/>
        </p:nvCxnSpPr>
        <p:spPr>
          <a:xfrm rot="10800000" flipV="1">
            <a:off x="7729870" y="2198975"/>
            <a:ext cx="370146" cy="1440439"/>
          </a:xfrm>
          <a:prstGeom prst="bentConnector3">
            <a:avLst/>
          </a:prstGeom>
          <a:ln w="3810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31" name="Down Arrow 30"/>
          <p:cNvSpPr/>
          <p:nvPr/>
        </p:nvSpPr>
        <p:spPr>
          <a:xfrm>
            <a:off x="5858536" y="2656292"/>
            <a:ext cx="287078" cy="272385"/>
          </a:xfrm>
          <a:prstGeom prst="downArrow">
            <a:avLst/>
          </a:prstGeom>
          <a:solidFill>
            <a:srgbClr val="92D05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Extract 3"/>
          <p:cNvSpPr/>
          <p:nvPr/>
        </p:nvSpPr>
        <p:spPr>
          <a:xfrm>
            <a:off x="2366554" y="2481946"/>
            <a:ext cx="7193278" cy="3683725"/>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54878" y="1240975"/>
            <a:ext cx="2442755" cy="120178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Awarding Body PEARSON</a:t>
            </a:r>
            <a:endParaRPr lang="en-US" b="1" dirty="0">
              <a:solidFill>
                <a:sysClr val="windowText" lastClr="000000"/>
              </a:solidFill>
            </a:endParaRPr>
          </a:p>
        </p:txBody>
      </p:sp>
      <p:sp>
        <p:nvSpPr>
          <p:cNvPr id="6" name="Oval 5"/>
          <p:cNvSpPr/>
          <p:nvPr/>
        </p:nvSpPr>
        <p:spPr>
          <a:xfrm>
            <a:off x="9533710" y="5368836"/>
            <a:ext cx="2388322" cy="125403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EMPLOYERS</a:t>
            </a:r>
            <a:endParaRPr lang="en-US" b="1" dirty="0">
              <a:solidFill>
                <a:sysClr val="windowText" lastClr="000000"/>
              </a:solidFill>
            </a:endParaRPr>
          </a:p>
        </p:txBody>
      </p:sp>
      <p:sp>
        <p:nvSpPr>
          <p:cNvPr id="7" name="Oval 6"/>
          <p:cNvSpPr/>
          <p:nvPr/>
        </p:nvSpPr>
        <p:spPr>
          <a:xfrm>
            <a:off x="500745" y="5355774"/>
            <a:ext cx="1789611" cy="141078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Provider HTU</a:t>
            </a:r>
            <a:endParaRPr lang="en-US" b="1" dirty="0">
              <a:solidFill>
                <a:sysClr val="windowText" lastClr="000000"/>
              </a:solidFill>
            </a:endParaRPr>
          </a:p>
        </p:txBody>
      </p:sp>
      <p:sp>
        <p:nvSpPr>
          <p:cNvPr id="8" name="Rounded Rectangle 7"/>
          <p:cNvSpPr/>
          <p:nvPr/>
        </p:nvSpPr>
        <p:spPr>
          <a:xfrm>
            <a:off x="4728754" y="3278781"/>
            <a:ext cx="2442755" cy="2873829"/>
          </a:xfrm>
          <a:prstGeom prst="roundRect">
            <a:avLst/>
          </a:prstGeom>
          <a:solidFill>
            <a:srgbClr val="DCE2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Design Qualification to Meet identified skills</a:t>
            </a:r>
            <a:endParaRPr lang="en-US" sz="2400" dirty="0">
              <a:solidFill>
                <a:sysClr val="windowText" lastClr="000000"/>
              </a:solidFill>
            </a:endParaRPr>
          </a:p>
        </p:txBody>
      </p:sp>
      <p:sp>
        <p:nvSpPr>
          <p:cNvPr id="9" name="Rounded Rectangle 8"/>
          <p:cNvSpPr/>
          <p:nvPr/>
        </p:nvSpPr>
        <p:spPr>
          <a:xfrm>
            <a:off x="3338131" y="159844"/>
            <a:ext cx="5074349" cy="8191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000" b="1" dirty="0" smtClean="0">
                <a:solidFill>
                  <a:schemeClr val="tx1"/>
                </a:solidFill>
                <a:ea typeface="Calibri" panose="020F0502020204030204" pitchFamily="34" charset="0"/>
                <a:cs typeface="Times New Roman" panose="02020603050405020304" pitchFamily="18" charset="0"/>
              </a:rPr>
              <a:t>ENGAGING WITH THE EMPLOYERS</a:t>
            </a:r>
            <a:endParaRPr lang="en-US" sz="2000" b="1"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24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grpSp>
        <p:nvGrpSpPr>
          <p:cNvPr id="4" name="Group 3">
            <a:extLst>
              <a:ext uri="{FF2B5EF4-FFF2-40B4-BE49-F238E27FC236}">
                <a16:creationId xmlns:a16="http://schemas.microsoft.com/office/drawing/2014/main" id="{4BED9544-F51D-5746-8444-56D1E7969BDB}"/>
              </a:ext>
            </a:extLst>
          </p:cNvPr>
          <p:cNvGrpSpPr/>
          <p:nvPr/>
        </p:nvGrpSpPr>
        <p:grpSpPr>
          <a:xfrm>
            <a:off x="1031820" y="1423852"/>
            <a:ext cx="9104958" cy="5191100"/>
            <a:chOff x="415310" y="1421700"/>
            <a:chExt cx="6789348" cy="5167126"/>
          </a:xfrm>
        </p:grpSpPr>
        <p:sp>
          <p:nvSpPr>
            <p:cNvPr id="2" name="Oval 1">
              <a:extLst>
                <a:ext uri="{FF2B5EF4-FFF2-40B4-BE49-F238E27FC236}">
                  <a16:creationId xmlns:a16="http://schemas.microsoft.com/office/drawing/2014/main" id="{DADC51E6-A5CF-2B4D-BDB0-C19B90AB5E35}"/>
                </a:ext>
              </a:extLst>
            </p:cNvPr>
            <p:cNvSpPr/>
            <p:nvPr/>
          </p:nvSpPr>
          <p:spPr>
            <a:xfrm>
              <a:off x="1633002" y="1421700"/>
              <a:ext cx="5571656" cy="51671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1671537-2F5C-6C42-AB75-0796A9548FEA}"/>
                </a:ext>
              </a:extLst>
            </p:cNvPr>
            <p:cNvSpPr txBox="1"/>
            <p:nvPr/>
          </p:nvSpPr>
          <p:spPr>
            <a:xfrm>
              <a:off x="415310" y="2320914"/>
              <a:ext cx="3825491" cy="367626"/>
            </a:xfrm>
            <a:prstGeom prst="rect">
              <a:avLst/>
            </a:prstGeom>
            <a:noFill/>
            <a:scene3d>
              <a:camera prst="isometricOffAxis2Left"/>
              <a:lightRig rig="threePt" dir="t"/>
            </a:scene3d>
          </p:spPr>
          <p:txBody>
            <a:bodyPr wrap="none" lIns="0" tIns="0" rIns="0" bIns="0" rtlCol="0">
              <a:spAutoFit/>
            </a:bodyPr>
            <a:lstStyle/>
            <a:p>
              <a:r>
                <a:rPr lang="en-GB" sz="2400" b="1" dirty="0" smtClean="0">
                  <a:solidFill>
                    <a:srgbClr val="00B050"/>
                  </a:solidFill>
                </a:rPr>
                <a:t>The Internal Verification Process</a:t>
              </a:r>
              <a:endParaRPr lang="en-GB" sz="2400" b="1" dirty="0">
                <a:solidFill>
                  <a:srgbClr val="00B050"/>
                </a:solidFill>
              </a:endParaRPr>
            </a:p>
          </p:txBody>
        </p:sp>
      </p:grpSp>
      <p:sp>
        <p:nvSpPr>
          <p:cNvPr id="583" name="Shape 583"/>
          <p:cNvSpPr txBox="1">
            <a:spLocks noGrp="1"/>
          </p:cNvSpPr>
          <p:nvPr>
            <p:ph type="title"/>
          </p:nvPr>
        </p:nvSpPr>
        <p:spPr>
          <a:xfrm>
            <a:off x="1700599" y="63629"/>
            <a:ext cx="8344739" cy="1140964"/>
          </a:xfrm>
          <a:prstGeom prst="rect">
            <a:avLst/>
          </a:prstGeom>
          <a:noFill/>
          <a:ln>
            <a:noFill/>
          </a:ln>
        </p:spPr>
        <p:txBody>
          <a:bodyPr vert="horz" lIns="91425" tIns="91425" rIns="91425" bIns="91425" rtlCol="0" anchor="t" anchorCtr="0">
            <a:noAutofit/>
          </a:bodyPr>
          <a:lstStyle/>
          <a:p>
            <a:pPr algn="ctr">
              <a:lnSpc>
                <a:spcPct val="117647"/>
              </a:lnSpc>
              <a:spcBef>
                <a:spcPts val="0"/>
              </a:spcBef>
              <a:buClr>
                <a:schemeClr val="dk1"/>
              </a:buClr>
              <a:buSzPct val="25000"/>
            </a:pPr>
            <a:r>
              <a:rPr lang="en-GB" b="1" u="none" strike="noStrike" cap="none" dirty="0" smtClean="0">
                <a:solidFill>
                  <a:schemeClr val="bg2"/>
                </a:solidFill>
                <a:ea typeface="Times New Roman"/>
                <a:cs typeface="Times New Roman"/>
                <a:sym typeface="Times New Roman"/>
              </a:rPr>
              <a:t>       </a:t>
            </a:r>
            <a:r>
              <a:rPr lang="en-GB" sz="3200" b="1" cap="none" dirty="0" smtClean="0">
                <a:solidFill>
                  <a:srgbClr val="00B0F0"/>
                </a:solidFill>
                <a:ea typeface="Times New Roman"/>
                <a:cs typeface="Times New Roman"/>
                <a:sym typeface="Times New Roman"/>
              </a:rPr>
              <a:t>Quality Assurance Liaison Structure</a:t>
            </a:r>
            <a:br>
              <a:rPr lang="en-GB" sz="3200" b="1" cap="none" dirty="0" smtClean="0">
                <a:solidFill>
                  <a:srgbClr val="00B0F0"/>
                </a:solidFill>
                <a:ea typeface="Times New Roman"/>
                <a:cs typeface="Times New Roman"/>
                <a:sym typeface="Times New Roman"/>
              </a:rPr>
            </a:br>
            <a:r>
              <a:rPr lang="en-GB" sz="3200" b="1" cap="none" dirty="0" smtClean="0">
                <a:solidFill>
                  <a:srgbClr val="00B0F0"/>
                </a:solidFill>
                <a:ea typeface="Times New Roman"/>
                <a:cs typeface="Times New Roman"/>
                <a:sym typeface="Times New Roman"/>
              </a:rPr>
              <a:t>(Best Practice)</a:t>
            </a:r>
            <a:r>
              <a:rPr lang="en-GB" sz="3200" b="1" u="none" strike="noStrike" cap="none" dirty="0" smtClean="0">
                <a:solidFill>
                  <a:srgbClr val="00B0F0"/>
                </a:solidFill>
                <a:ea typeface="Times New Roman"/>
                <a:cs typeface="Times New Roman"/>
                <a:sym typeface="Times New Roman"/>
              </a:rPr>
              <a:t> </a:t>
            </a:r>
            <a:endParaRPr lang="en-GB" sz="3200" b="1" u="none" strike="noStrike" cap="none" dirty="0">
              <a:solidFill>
                <a:srgbClr val="00B0F0"/>
              </a:solidFill>
              <a:ea typeface="Times New Roman"/>
              <a:cs typeface="Times New Roman"/>
              <a:sym typeface="Times New Roman"/>
            </a:endParaRPr>
          </a:p>
        </p:txBody>
      </p:sp>
      <p:sp>
        <p:nvSpPr>
          <p:cNvPr id="588" name="Shape 588"/>
          <p:cNvSpPr/>
          <p:nvPr/>
        </p:nvSpPr>
        <p:spPr>
          <a:xfrm rot="16200000">
            <a:off x="5867308" y="2884045"/>
            <a:ext cx="555575" cy="0"/>
          </a:xfrm>
          <a:custGeom>
            <a:avLst/>
            <a:gdLst/>
            <a:ahLst/>
            <a:cxnLst/>
            <a:rect l="0" t="0" r="0" b="0"/>
            <a:pathLst>
              <a:path w="120000" h="120000" extrusionOk="0">
                <a:moveTo>
                  <a:pt x="0" y="0"/>
                </a:moveTo>
                <a:lnTo>
                  <a:pt x="120000" y="0"/>
                </a:lnTo>
              </a:path>
            </a:pathLst>
          </a:custGeom>
          <a:noFill/>
          <a:ln w="34925" cap="flat" cmpd="sng">
            <a:solidFill>
              <a:srgbClr val="504D49"/>
            </a:solidFill>
            <a:prstDash val="solid"/>
            <a:round/>
            <a:headEnd type="none" w="med" len="med"/>
            <a:tailEnd type="none" w="med" len="med"/>
          </a:ln>
        </p:spPr>
      </p:sp>
      <p:sp>
        <p:nvSpPr>
          <p:cNvPr id="591" name="Shape 591"/>
          <p:cNvSpPr/>
          <p:nvPr/>
        </p:nvSpPr>
        <p:spPr>
          <a:xfrm rot="1832436">
            <a:off x="7146436" y="4945488"/>
            <a:ext cx="525631" cy="0"/>
          </a:xfrm>
          <a:custGeom>
            <a:avLst/>
            <a:gdLst/>
            <a:ahLst/>
            <a:cxnLst/>
            <a:rect l="0" t="0" r="0" b="0"/>
            <a:pathLst>
              <a:path w="120000" h="120000" extrusionOk="0">
                <a:moveTo>
                  <a:pt x="0" y="0"/>
                </a:moveTo>
                <a:lnTo>
                  <a:pt x="120000" y="0"/>
                </a:lnTo>
              </a:path>
            </a:pathLst>
          </a:custGeom>
          <a:noFill/>
          <a:ln w="34925" cap="flat" cmpd="sng">
            <a:solidFill>
              <a:srgbClr val="504D49"/>
            </a:solidFill>
            <a:prstDash val="solid"/>
            <a:round/>
            <a:headEnd type="none" w="med" len="med"/>
            <a:tailEnd type="none" w="med" len="med"/>
          </a:ln>
        </p:spPr>
      </p:sp>
      <p:sp>
        <p:nvSpPr>
          <p:cNvPr id="594" name="Shape 594"/>
          <p:cNvSpPr/>
          <p:nvPr/>
        </p:nvSpPr>
        <p:spPr>
          <a:xfrm rot="9019440">
            <a:off x="4594354" y="4926898"/>
            <a:ext cx="548936" cy="0"/>
          </a:xfrm>
          <a:custGeom>
            <a:avLst/>
            <a:gdLst/>
            <a:ahLst/>
            <a:cxnLst/>
            <a:rect l="0" t="0" r="0" b="0"/>
            <a:pathLst>
              <a:path w="120000" h="120000" extrusionOk="0">
                <a:moveTo>
                  <a:pt x="0" y="0"/>
                </a:moveTo>
                <a:lnTo>
                  <a:pt x="120000" y="0"/>
                </a:lnTo>
              </a:path>
            </a:pathLst>
          </a:custGeom>
          <a:noFill/>
          <a:ln w="34925" cap="flat" cmpd="sng">
            <a:solidFill>
              <a:srgbClr val="504D49"/>
            </a:solidFill>
            <a:prstDash val="solid"/>
            <a:round/>
            <a:headEnd type="none" w="med" len="med"/>
            <a:tailEnd type="none" w="med" len="med"/>
          </a:ln>
        </p:spPr>
      </p:sp>
      <p:sp>
        <p:nvSpPr>
          <p:cNvPr id="586" name="Shape 586"/>
          <p:cNvSpPr/>
          <p:nvPr/>
        </p:nvSpPr>
        <p:spPr>
          <a:xfrm>
            <a:off x="5107295" y="3161834"/>
            <a:ext cx="2075603" cy="2075603"/>
          </a:xfrm>
          <a:prstGeom prst="roundRect">
            <a:avLst>
              <a:gd name="adj" fmla="val 16667"/>
            </a:avLst>
          </a:prstGeom>
          <a:solidFill>
            <a:schemeClr val="tx1">
              <a:lumMod val="50000"/>
              <a:lumOff val="50000"/>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solidFill>
                <a:schemeClr val="tx1">
                  <a:lumMod val="50000"/>
                  <a:lumOff val="50000"/>
                </a:schemeClr>
              </a:solidFill>
              <a:latin typeface="Open Sans" panose="020B0606030504020204" pitchFamily="34" charset="0"/>
            </a:endParaRPr>
          </a:p>
        </p:txBody>
      </p:sp>
      <p:sp>
        <p:nvSpPr>
          <p:cNvPr id="587" name="Shape 587"/>
          <p:cNvSpPr txBox="1"/>
          <p:nvPr/>
        </p:nvSpPr>
        <p:spPr>
          <a:xfrm>
            <a:off x="5208618" y="3263159"/>
            <a:ext cx="1872955" cy="1872955"/>
          </a:xfrm>
          <a:prstGeom prst="rect">
            <a:avLst/>
          </a:prstGeom>
          <a:noFill/>
          <a:ln>
            <a:noFill/>
          </a:ln>
        </p:spPr>
        <p:txBody>
          <a:bodyPr lIns="40625" tIns="40625" rIns="40625" bIns="40625" anchor="ctr" anchorCtr="0">
            <a:noAutofit/>
          </a:bodyPr>
          <a:lstStyle/>
          <a:p>
            <a:pPr algn="ctr">
              <a:lnSpc>
                <a:spcPct val="90000"/>
              </a:lnSpc>
              <a:buClr>
                <a:schemeClr val="lt1"/>
              </a:buClr>
              <a:buSzPct val="25000"/>
            </a:pPr>
            <a:r>
              <a:rPr lang="en-GB" sz="3200" dirty="0" smtClean="0">
                <a:latin typeface="Open Sans" panose="020B0606030504020204" pitchFamily="34" charset="0"/>
                <a:ea typeface="Open Sans"/>
                <a:cs typeface="Open Sans"/>
                <a:sym typeface="Open Sans"/>
              </a:rPr>
              <a:t>Quality Nominee</a:t>
            </a:r>
            <a:endParaRPr lang="en-GB" sz="3200" dirty="0">
              <a:latin typeface="Open Sans" panose="020B0606030504020204" pitchFamily="34" charset="0"/>
              <a:ea typeface="Open Sans"/>
              <a:cs typeface="Open Sans"/>
              <a:sym typeface="Open Sans"/>
            </a:endParaRPr>
          </a:p>
        </p:txBody>
      </p:sp>
      <p:sp>
        <p:nvSpPr>
          <p:cNvPr id="589" name="Shape 589"/>
          <p:cNvSpPr/>
          <p:nvPr/>
        </p:nvSpPr>
        <p:spPr>
          <a:xfrm>
            <a:off x="5284183" y="1215604"/>
            <a:ext cx="1721822" cy="1390651"/>
          </a:xfrm>
          <a:prstGeom prst="roundRect">
            <a:avLst>
              <a:gd name="adj" fmla="val 16667"/>
            </a:avLst>
          </a:prstGeom>
          <a:solidFill>
            <a:schemeClr val="tx2"/>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latin typeface="Open Sans" panose="020B0606030504020204" pitchFamily="34" charset="0"/>
            </a:endParaRPr>
          </a:p>
        </p:txBody>
      </p:sp>
      <p:sp>
        <p:nvSpPr>
          <p:cNvPr id="590" name="Shape 590"/>
          <p:cNvSpPr txBox="1"/>
          <p:nvPr/>
        </p:nvSpPr>
        <p:spPr>
          <a:xfrm>
            <a:off x="5208618" y="1132101"/>
            <a:ext cx="1974278" cy="1575480"/>
          </a:xfrm>
          <a:prstGeom prst="rect">
            <a:avLst/>
          </a:prstGeom>
          <a:noFill/>
          <a:ln>
            <a:noFill/>
          </a:ln>
        </p:spPr>
        <p:txBody>
          <a:bodyPr lIns="33000" tIns="33000" rIns="33000" bIns="33000" anchor="ctr" anchorCtr="0">
            <a:noAutofit/>
          </a:bodyPr>
          <a:lstStyle/>
          <a:p>
            <a:pPr algn="ctr">
              <a:lnSpc>
                <a:spcPct val="90000"/>
              </a:lnSpc>
              <a:buClr>
                <a:schemeClr val="lt1"/>
              </a:buClr>
              <a:buSzPct val="25000"/>
            </a:pPr>
            <a:r>
              <a:rPr lang="en-GB" sz="3200" dirty="0" smtClean="0">
                <a:latin typeface="Open Sans" panose="020B0606030504020204" pitchFamily="34" charset="0"/>
                <a:ea typeface="Open Sans"/>
                <a:cs typeface="Open Sans"/>
                <a:sym typeface="Open Sans"/>
              </a:rPr>
              <a:t>SET</a:t>
            </a:r>
          </a:p>
          <a:p>
            <a:pPr algn="ctr">
              <a:lnSpc>
                <a:spcPct val="90000"/>
              </a:lnSpc>
              <a:buClr>
                <a:schemeClr val="lt1"/>
              </a:buClr>
              <a:buSzPct val="25000"/>
            </a:pPr>
            <a:r>
              <a:rPr lang="en-GB" sz="1600" dirty="0" smtClean="0">
                <a:latin typeface="Open Sans" panose="020B0606030504020204" pitchFamily="34" charset="0"/>
                <a:ea typeface="Open Sans"/>
                <a:cs typeface="Open Sans"/>
                <a:sym typeface="Open Sans"/>
              </a:rPr>
              <a:t>PQO’s</a:t>
            </a:r>
            <a:endParaRPr lang="en-GB" sz="1600" dirty="0">
              <a:latin typeface="Open Sans" panose="020B0606030504020204" pitchFamily="34" charset="0"/>
              <a:ea typeface="Open Sans"/>
              <a:cs typeface="Open Sans"/>
              <a:sym typeface="Open Sans"/>
            </a:endParaRPr>
          </a:p>
        </p:txBody>
      </p:sp>
      <p:sp>
        <p:nvSpPr>
          <p:cNvPr id="592" name="Shape 592"/>
          <p:cNvSpPr/>
          <p:nvPr/>
        </p:nvSpPr>
        <p:spPr>
          <a:xfrm>
            <a:off x="7635608" y="4904640"/>
            <a:ext cx="1765852" cy="1390651"/>
          </a:xfrm>
          <a:prstGeom prst="roundRect">
            <a:avLst>
              <a:gd name="adj" fmla="val 16667"/>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latin typeface="Open Sans" panose="020B0606030504020204" pitchFamily="34" charset="0"/>
            </a:endParaRPr>
          </a:p>
        </p:txBody>
      </p:sp>
      <p:sp>
        <p:nvSpPr>
          <p:cNvPr id="593" name="Shape 593"/>
          <p:cNvSpPr txBox="1"/>
          <p:nvPr/>
        </p:nvSpPr>
        <p:spPr>
          <a:xfrm>
            <a:off x="7659841" y="4721511"/>
            <a:ext cx="2150676" cy="1542025"/>
          </a:xfrm>
          <a:prstGeom prst="rect">
            <a:avLst/>
          </a:prstGeom>
          <a:solidFill>
            <a:schemeClr val="accent2">
              <a:lumMod val="75000"/>
            </a:schemeClr>
          </a:solidFill>
          <a:ln>
            <a:noFill/>
          </a:ln>
        </p:spPr>
        <p:txBody>
          <a:bodyPr lIns="33000" tIns="33000" rIns="33000" bIns="33000" anchor="ctr" anchorCtr="0">
            <a:noAutofit/>
          </a:bodyPr>
          <a:lstStyle/>
          <a:p>
            <a:pPr algn="ctr">
              <a:lnSpc>
                <a:spcPct val="90000"/>
              </a:lnSpc>
              <a:buClr>
                <a:schemeClr val="lt1"/>
              </a:buClr>
              <a:buSzPct val="25000"/>
            </a:pPr>
            <a:r>
              <a:rPr lang="en-GB" sz="2400" dirty="0" smtClean="0">
                <a:latin typeface="Open Sans" panose="020B0606030504020204" pitchFamily="34" charset="0"/>
                <a:ea typeface="Open Sans"/>
                <a:cs typeface="Open Sans"/>
                <a:sym typeface="Open Sans"/>
              </a:rPr>
              <a:t>Computing &amp; Informatics (</a:t>
            </a:r>
            <a:r>
              <a:rPr lang="en-GB" sz="2400" dirty="0" err="1" smtClean="0">
                <a:latin typeface="Open Sans" panose="020B0606030504020204" pitchFamily="34" charset="0"/>
                <a:ea typeface="Open Sans"/>
                <a:cs typeface="Open Sans"/>
                <a:sym typeface="Open Sans"/>
              </a:rPr>
              <a:t>CS+IS+Cyber</a:t>
            </a:r>
            <a:r>
              <a:rPr lang="en-GB" sz="2400" dirty="0" smtClean="0">
                <a:latin typeface="Open Sans" panose="020B0606030504020204" pitchFamily="34" charset="0"/>
                <a:ea typeface="Open Sans"/>
                <a:cs typeface="Open Sans"/>
                <a:sym typeface="Open Sans"/>
              </a:rPr>
              <a:t> Security)</a:t>
            </a:r>
          </a:p>
          <a:p>
            <a:pPr algn="ctr">
              <a:lnSpc>
                <a:spcPct val="90000"/>
              </a:lnSpc>
              <a:buClr>
                <a:schemeClr val="lt1"/>
              </a:buClr>
              <a:buSzPct val="25000"/>
            </a:pPr>
            <a:r>
              <a:rPr lang="en-GB" sz="1600" dirty="0" smtClean="0">
                <a:latin typeface="Open Sans" panose="020B0606030504020204" pitchFamily="34" charset="0"/>
                <a:ea typeface="Open Sans"/>
                <a:cs typeface="Open Sans"/>
                <a:sym typeface="Open Sans"/>
              </a:rPr>
              <a:t>PQO’s</a:t>
            </a:r>
            <a:endParaRPr lang="en-GB" sz="1600" dirty="0">
              <a:latin typeface="Open Sans" panose="020B0606030504020204" pitchFamily="34" charset="0"/>
              <a:ea typeface="Open Sans"/>
              <a:cs typeface="Open Sans"/>
              <a:sym typeface="Open Sans"/>
            </a:endParaRPr>
          </a:p>
        </p:txBody>
      </p:sp>
      <p:sp>
        <p:nvSpPr>
          <p:cNvPr id="595" name="Shape 595"/>
          <p:cNvSpPr/>
          <p:nvPr/>
        </p:nvSpPr>
        <p:spPr>
          <a:xfrm>
            <a:off x="2930752" y="4851709"/>
            <a:ext cx="1699600" cy="1390651"/>
          </a:xfrm>
          <a:prstGeom prst="roundRect">
            <a:avLst>
              <a:gd name="adj" fmla="val 16667"/>
            </a:avLst>
          </a:prstGeom>
          <a:solidFill>
            <a:srgbClr val="03873A"/>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91425" rIns="91425" bIns="91425" anchor="ctr" anchorCtr="0">
            <a:noAutofit/>
          </a:bodyPr>
          <a:lstStyle/>
          <a:p>
            <a:endParaRPr dirty="0">
              <a:latin typeface="Open Sans" panose="020B0606030504020204" pitchFamily="34" charset="0"/>
            </a:endParaRPr>
          </a:p>
        </p:txBody>
      </p:sp>
      <p:sp>
        <p:nvSpPr>
          <p:cNvPr id="596" name="Shape 596"/>
          <p:cNvSpPr txBox="1"/>
          <p:nvPr/>
        </p:nvSpPr>
        <p:spPr>
          <a:xfrm>
            <a:off x="2998639" y="4919592"/>
            <a:ext cx="1563830" cy="1254882"/>
          </a:xfrm>
          <a:prstGeom prst="rect">
            <a:avLst/>
          </a:prstGeom>
          <a:solidFill>
            <a:schemeClr val="accent1">
              <a:lumMod val="60000"/>
              <a:lumOff val="40000"/>
            </a:schemeClr>
          </a:solidFill>
          <a:ln>
            <a:noFill/>
          </a:ln>
        </p:spPr>
        <p:txBody>
          <a:bodyPr lIns="33000" tIns="33000" rIns="33000" bIns="33000" anchor="ctr" anchorCtr="0">
            <a:noAutofit/>
          </a:bodyPr>
          <a:lstStyle/>
          <a:p>
            <a:pPr algn="ctr">
              <a:lnSpc>
                <a:spcPct val="90000"/>
              </a:lnSpc>
              <a:buClr>
                <a:schemeClr val="lt1"/>
              </a:buClr>
              <a:buSzPct val="25000"/>
            </a:pPr>
            <a:r>
              <a:rPr lang="en-GB" sz="2800" dirty="0" smtClean="0">
                <a:latin typeface="Open Sans" panose="020B0606030504020204" pitchFamily="34" charset="0"/>
                <a:ea typeface="Open Sans"/>
                <a:cs typeface="Open Sans"/>
                <a:sym typeface="Open Sans"/>
              </a:rPr>
              <a:t>SCTBE</a:t>
            </a:r>
          </a:p>
          <a:p>
            <a:pPr algn="ctr">
              <a:lnSpc>
                <a:spcPct val="90000"/>
              </a:lnSpc>
              <a:buClr>
                <a:schemeClr val="lt1"/>
              </a:buClr>
              <a:buSzPct val="25000"/>
            </a:pPr>
            <a:r>
              <a:rPr lang="en-GB" sz="2800" dirty="0" smtClean="0">
                <a:latin typeface="Open Sans" panose="020B0606030504020204" pitchFamily="34" charset="0"/>
                <a:ea typeface="Open Sans"/>
                <a:cs typeface="Open Sans"/>
                <a:sym typeface="Open Sans"/>
              </a:rPr>
              <a:t>PQO’s</a:t>
            </a:r>
            <a:endParaRPr lang="en-GB" sz="2800" dirty="0">
              <a:latin typeface="Open Sans" panose="020B0606030504020204" pitchFamily="34" charset="0"/>
              <a:ea typeface="Open Sans"/>
              <a:cs typeface="Open Sans"/>
              <a:sym typeface="Open Sans"/>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spTree>
    <p:extLst>
      <p:ext uri="{BB962C8B-B14F-4D97-AF65-F5344CB8AC3E}">
        <p14:creationId xmlns:p14="http://schemas.microsoft.com/office/powerpoint/2010/main" val="411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87"/>
                                        </p:tgtEl>
                                        <p:attrNameLst>
                                          <p:attrName>style.visibility</p:attrName>
                                        </p:attrNameLst>
                                      </p:cBhvr>
                                      <p:to>
                                        <p:strVal val="visible"/>
                                      </p:to>
                                    </p:set>
                                    <p:anim calcmode="lin" valueType="num">
                                      <p:cBhvr>
                                        <p:cTn id="13" dur="500" fill="hold"/>
                                        <p:tgtEl>
                                          <p:spTgt spid="587"/>
                                        </p:tgtEl>
                                        <p:attrNameLst>
                                          <p:attrName>ppt_w</p:attrName>
                                        </p:attrNameLst>
                                      </p:cBhvr>
                                      <p:tavLst>
                                        <p:tav tm="0">
                                          <p:val>
                                            <p:fltVal val="0"/>
                                          </p:val>
                                        </p:tav>
                                        <p:tav tm="100000">
                                          <p:val>
                                            <p:strVal val="#ppt_w"/>
                                          </p:val>
                                        </p:tav>
                                      </p:tavLst>
                                    </p:anim>
                                    <p:anim calcmode="lin" valueType="num">
                                      <p:cBhvr>
                                        <p:cTn id="14" dur="500" fill="hold"/>
                                        <p:tgtEl>
                                          <p:spTgt spid="587"/>
                                        </p:tgtEl>
                                        <p:attrNameLst>
                                          <p:attrName>ppt_h</p:attrName>
                                        </p:attrNameLst>
                                      </p:cBhvr>
                                      <p:tavLst>
                                        <p:tav tm="0">
                                          <p:val>
                                            <p:fltVal val="0"/>
                                          </p:val>
                                        </p:tav>
                                        <p:tav tm="100000">
                                          <p:val>
                                            <p:strVal val="#ppt_h"/>
                                          </p:val>
                                        </p:tav>
                                      </p:tavLst>
                                    </p:anim>
                                    <p:animEffect transition="in" filter="fade">
                                      <p:cBhvr>
                                        <p:cTn id="15" dur="500"/>
                                        <p:tgtEl>
                                          <p:spTgt spid="58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90"/>
                                        </p:tgtEl>
                                        <p:attrNameLst>
                                          <p:attrName>style.visibility</p:attrName>
                                        </p:attrNameLst>
                                      </p:cBhvr>
                                      <p:to>
                                        <p:strVal val="visible"/>
                                      </p:to>
                                    </p:set>
                                    <p:animEffect transition="in" filter="randombar(horizontal)">
                                      <p:cBhvr>
                                        <p:cTn id="20" dur="500"/>
                                        <p:tgtEl>
                                          <p:spTgt spid="59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96"/>
                                        </p:tgtEl>
                                        <p:attrNameLst>
                                          <p:attrName>style.visibility</p:attrName>
                                        </p:attrNameLst>
                                      </p:cBhvr>
                                      <p:to>
                                        <p:strVal val="visible"/>
                                      </p:to>
                                    </p:set>
                                    <p:animEffect transition="in" filter="barn(inVertical)">
                                      <p:cBhvr>
                                        <p:cTn id="25" dur="500"/>
                                        <p:tgtEl>
                                          <p:spTgt spid="59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93"/>
                                        </p:tgtEl>
                                        <p:attrNameLst>
                                          <p:attrName>style.visibility</p:attrName>
                                        </p:attrNameLst>
                                      </p:cBhvr>
                                      <p:to>
                                        <p:strVal val="visible"/>
                                      </p:to>
                                    </p:set>
                                    <p:animEffect transition="in" filter="wipe(down)">
                                      <p:cBhvr>
                                        <p:cTn id="30" dur="5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p:bldP spid="590" grpId="0"/>
      <p:bldP spid="593" grpId="0" animBg="1"/>
      <p:bldP spid="5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90" y="1454727"/>
            <a:ext cx="10252092" cy="4613563"/>
          </a:xfrm>
          <a:prstGeom prst="rect">
            <a:avLst/>
          </a:prstGeom>
        </p:spPr>
      </p:pic>
      <p:sp>
        <p:nvSpPr>
          <p:cNvPr id="5" name="Rounded Rectangle 4"/>
          <p:cNvSpPr/>
          <p:nvPr/>
        </p:nvSpPr>
        <p:spPr>
          <a:xfrm>
            <a:off x="1071154" y="561703"/>
            <a:ext cx="9914709" cy="893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B0F0"/>
                </a:solidFill>
              </a:rPr>
              <a:t>DIGITAL FILING SYSTEM (DFS)</a:t>
            </a:r>
            <a:endParaRPr lang="en-US" sz="3600" dirty="0">
              <a:solidFill>
                <a:srgbClr val="00B0F0"/>
              </a:solidFill>
            </a:endParaRPr>
          </a:p>
        </p:txBody>
      </p:sp>
    </p:spTree>
    <p:extLst>
      <p:ext uri="{BB962C8B-B14F-4D97-AF65-F5344CB8AC3E}">
        <p14:creationId xmlns:p14="http://schemas.microsoft.com/office/powerpoint/2010/main" val="2548159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423607</TotalTime>
  <Words>2096</Words>
  <Application>Microsoft Office PowerPoint</Application>
  <PresentationFormat>Widescreen</PresentationFormat>
  <Paragraphs>341</Paragraphs>
  <Slides>32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MS PGothic</vt:lpstr>
      <vt:lpstr>Arial</vt:lpstr>
      <vt:lpstr>Arial Black</vt:lpstr>
      <vt:lpstr>Avenir Next LT Pro Light</vt:lpstr>
      <vt:lpstr>Calibri</vt:lpstr>
      <vt:lpstr>Lato Light</vt:lpstr>
      <vt:lpstr>Open Sans</vt:lpstr>
      <vt:lpstr>Playfair Display</vt:lpstr>
      <vt:lpstr>Soho Pro Heavy</vt:lpstr>
      <vt:lpstr>Symbol</vt:lpstr>
      <vt:lpstr>Times New Roman</vt:lpstr>
      <vt:lpstr>Essential</vt:lpstr>
      <vt:lpstr> Pearson  FACULTY ORIEANTATION oct 2022</vt:lpstr>
      <vt:lpstr>So, What’s Are we Looking at</vt:lpstr>
      <vt:lpstr>PowerPoint Presentation</vt:lpstr>
      <vt:lpstr>Assessment Process</vt:lpstr>
      <vt:lpstr>PowerPoint Presentation</vt:lpstr>
      <vt:lpstr>PowerPoint Presentation</vt:lpstr>
      <vt:lpstr>PowerPoint Presentation</vt:lpstr>
      <vt:lpstr>       Quality Assurance Liaison Structure (Best Practice) </vt:lpstr>
      <vt:lpstr>PowerPoint Presentation</vt:lpstr>
      <vt:lpstr>Role of the External Examiner (EE)</vt:lpstr>
      <vt:lpstr>( Key IV Templates  )</vt:lpstr>
      <vt:lpstr>An Assignment is:</vt:lpstr>
      <vt:lpstr>PowerPoint Presentation</vt:lpstr>
      <vt:lpstr>Unit Grading The Mastery Model is  based on the principle  that  a  student must  achieve ‘mastery’ of prerequisite knowledge or skill To achieve at a level the student must achieve everything at that level and below.  </vt:lpstr>
      <vt:lpstr>PowerPoint Presentation</vt:lpstr>
      <vt:lpstr>Grading  Mechanism</vt:lpstr>
      <vt:lpstr>          The Unit Assignment Brief </vt:lpstr>
      <vt:lpstr>Assessment Process</vt:lpstr>
      <vt:lpstr>Assessment Process</vt:lpstr>
      <vt:lpstr>Assessment Process</vt:lpstr>
      <vt:lpstr>PowerPoint Presentation</vt:lpstr>
      <vt:lpstr> Formative assessment</vt:lpstr>
      <vt:lpstr>COMMAND VERBS FOR ASSESSMENT</vt:lpstr>
      <vt:lpstr>PowerPoint Presentation</vt:lpstr>
      <vt:lpstr> Summative  feedback  &amp; assessment </vt:lpstr>
      <vt:lpstr>PowerPoint Presentation</vt:lpstr>
      <vt:lpstr>SUMMATIVE  FEEDBACK  TEMPLATE</vt:lpstr>
      <vt:lpstr>PowerPoint Presentation</vt:lpstr>
      <vt:lpstr>P l a g I a r I s m </vt:lpstr>
      <vt:lpstr>Turnitin</vt:lpstr>
      <vt:lpstr>FOR SUPPORT AND GUIDANCE  VISIT  THE   QULIATY ASSURANCE  UNIT  AT 411 MAIN-2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rumiana bahova</dc:creator>
  <cp:lastModifiedBy>rumiana.bahova</cp:lastModifiedBy>
  <cp:revision>750</cp:revision>
  <cp:lastPrinted>2022-10-02T06:59:45Z</cp:lastPrinted>
  <dcterms:created xsi:type="dcterms:W3CDTF">2018-06-24T07:17:17Z</dcterms:created>
  <dcterms:modified xsi:type="dcterms:W3CDTF">2022-10-12T08:07:15Z</dcterms:modified>
</cp:coreProperties>
</file>